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9" r:id="rId4"/>
    <p:sldId id="299" r:id="rId5"/>
    <p:sldId id="300" r:id="rId6"/>
    <p:sldId id="301" r:id="rId7"/>
    <p:sldId id="302" r:id="rId8"/>
    <p:sldId id="303" r:id="rId9"/>
    <p:sldId id="309" r:id="rId10"/>
    <p:sldId id="261" r:id="rId11"/>
    <p:sldId id="298" r:id="rId12"/>
    <p:sldId id="263" r:id="rId13"/>
    <p:sldId id="304" r:id="rId14"/>
    <p:sldId id="292" r:id="rId15"/>
    <p:sldId id="293" r:id="rId16"/>
    <p:sldId id="265" r:id="rId17"/>
    <p:sldId id="266" r:id="rId18"/>
    <p:sldId id="267" r:id="rId19"/>
    <p:sldId id="305" r:id="rId20"/>
    <p:sldId id="306" r:id="rId21"/>
    <p:sldId id="307" r:id="rId22"/>
    <p:sldId id="273" r:id="rId23"/>
    <p:sldId id="310" r:id="rId24"/>
    <p:sldId id="275" r:id="rId25"/>
    <p:sldId id="308" r:id="rId26"/>
    <p:sldId id="260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92570-30C6-4079-A0F9-20CD5FD5838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4B26-CA63-49AF-8AFA-A628AE46E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8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12214-4788-461B-8E47-A14E1287F7F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gif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5303143" cy="179316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Графика</a:t>
            </a:r>
            <a:endParaRPr lang="ru-RU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040560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Balcony - Мауриц Корнелис Эш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3638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79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151216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Гравюра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(от фр.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graver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—вырезать). Один из видов графики, позволяющий получать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печатные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оттиски художественных произведений  на бумаге  с  печатной  формы – доски  из дерева, металла, линолеума и т. д..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12" y="1648222"/>
            <a:ext cx="5616624" cy="46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664" y="6309320"/>
            <a:ext cx="56166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И. ГОЛИЦЫН. В. А. Фаворский за работой. Линогравюра. 1961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9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2293640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Литография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5589240"/>
            <a:ext cx="864096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Литографией называется гравюра на камне. Печатной формой является литографический камень (известняк).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4" name="Picture 4" descr="http://umbrasiena.ru/wp-content/uploads/2011/11/1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69479" cy="3312368"/>
          </a:xfrm>
          <a:prstGeom prst="rect">
            <a:avLst/>
          </a:prstGeom>
          <a:noFill/>
        </p:spPr>
      </p:pic>
      <p:pic>
        <p:nvPicPr>
          <p:cNvPr id="25606" name="Picture 6" descr="http://s07.radikal.ru/i180/1011/87/d9372a1b72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176464" cy="332100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4445752"/>
            <a:ext cx="3528392" cy="42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Жиро </a:t>
            </a:r>
            <a:r>
              <a:rPr kumimoji="0" lang="ru-R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Эллиот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Фазаны.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4048" y="4437112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Жиро </a:t>
            </a:r>
            <a:r>
              <a:rPr kumimoji="0" lang="ru-R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Эллиот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Ягуары.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diary.ru/userdir/9/2/1/3/921303/76252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8" cy="518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8144" y="24938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2964" y="181082"/>
            <a:ext cx="6851443" cy="569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Ксилография - </a:t>
            </a:r>
            <a:r>
              <a:rPr lang="ru-RU" sz="24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>гравюра на дереве.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91680" y="6093296"/>
            <a:ext cx="56166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В. Фаворский. Слово о полку Игореве.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s4.wikipaintings.org/images/m-c-escher/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952328" cy="2319075"/>
          </a:xfrm>
          <a:prstGeom prst="rect">
            <a:avLst/>
          </a:prstGeom>
          <a:noFill/>
        </p:spPr>
      </p:pic>
      <p:pic>
        <p:nvPicPr>
          <p:cNvPr id="25604" name="Picture 4" descr="Рыбы и чашуйки. Эше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362325" cy="3343275"/>
          </a:xfrm>
          <a:prstGeom prst="rect">
            <a:avLst/>
          </a:prstGeom>
          <a:noFill/>
        </p:spPr>
      </p:pic>
      <p:pic>
        <p:nvPicPr>
          <p:cNvPr id="25606" name="Picture 6" descr="http://media.log-in.ru/i/esher_collect_second_day_of_cre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4798715" cy="36558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331640" y="2636912"/>
            <a:ext cx="1008112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Птицы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6237312"/>
            <a:ext cx="144016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Рыбы и чешуйки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716016" y="6093296"/>
            <a:ext cx="309634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день сотворения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23928" y="1052736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Эшер Мариуц Корнелис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(ксилография)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ultinfo.ru/gallery/deyat/vist/pochtenny/oko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92662" cy="424847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7988566" cy="569000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Линогравюра - </a:t>
            </a:r>
            <a:r>
              <a:rPr lang="ru-RU" sz="220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>гравюра  на  линолеуме.</a:t>
            </a:r>
            <a:br>
              <a:rPr lang="ru-RU" sz="220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4" descr="http://artyx.ru/books/item/f00/s00/z0000029/pic/00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84111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5157192"/>
            <a:ext cx="23487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 Захаров. Пейзаж с охотником.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2161" y="5091352"/>
            <a:ext cx="15327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Халтурин. У окна.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6093296"/>
            <a:ext cx="9324528" cy="43204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Основа для печати получается путём вклеивания кусочков картона.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908720"/>
            <a:ext cx="7344816" cy="5085185"/>
            <a:chOff x="755576" y="548680"/>
            <a:chExt cx="7560840" cy="5229201"/>
          </a:xfrm>
        </p:grpSpPr>
        <p:pic>
          <p:nvPicPr>
            <p:cNvPr id="51202" name="Picture 2" descr=" Матрица - Галина Владимировна Гордеев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48680"/>
              <a:ext cx="3497788" cy="4824536"/>
            </a:xfrm>
            <a:prstGeom prst="rect">
              <a:avLst/>
            </a:prstGeom>
            <a:noFill/>
          </p:spPr>
        </p:pic>
        <p:pic>
          <p:nvPicPr>
            <p:cNvPr id="51204" name="Picture 4" descr="1 вариант.  Получение рельефного изображения. - Галина Владимировна Гордеев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548680"/>
              <a:ext cx="3384376" cy="4834824"/>
            </a:xfrm>
            <a:prstGeom prst="rect">
              <a:avLst/>
            </a:prstGeom>
            <a:noFill/>
          </p:spPr>
        </p:pic>
        <p:pic>
          <p:nvPicPr>
            <p:cNvPr id="51206" name="Picture 6" descr="2 вариант. Гравюра на картоне - Галина Владимировна Гордеев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348880"/>
              <a:ext cx="2400300" cy="3429001"/>
            </a:xfrm>
            <a:prstGeom prst="rect">
              <a:avLst/>
            </a:prstGeom>
            <a:noFill/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888432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Гравюра  на  картоне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589240"/>
            <a:ext cx="19656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Г.А. Гордеева. Натюрморт.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589240"/>
            <a:ext cx="24641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Г.А. Гордеева. Основа для печати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натюрморта.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5172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Оттиск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художественного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произведения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выполненного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металле,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покрытом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специальным лаком.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Изображение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получается путем процарапывания лака и травления кислотой. Техника офорта позволяет достичь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большой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легкости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свободы штриха в рисунке. </a:t>
            </a:r>
          </a:p>
        </p:txBody>
      </p:sp>
      <p:pic>
        <p:nvPicPr>
          <p:cNvPr id="30724" name="Picture 4" descr="http://www.artlib.ru/objects/gallery_0/artlib_gallery-11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408712" cy="4395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522920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Б. Французов.  Береза на ветру. 1988 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1547664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Офорт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0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589240"/>
            <a:ext cx="8856984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Выполняется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 нескольких  досок, на каждую из которых  наносится одна определенная краска. Один  лист  бумаги  последовательно  прокатывается  через  эти  доски,  чтобы  получить необходимые  чистые  и  смешанные  цвета.  </a:t>
            </a:r>
          </a:p>
          <a:p>
            <a:endParaRPr lang="ru-RU" dirty="0"/>
          </a:p>
        </p:txBody>
      </p:sp>
      <p:pic>
        <p:nvPicPr>
          <p:cNvPr id="6" name="Picture 4" descr="http://i.allday.ru/uploads/posts/2009-05/1242279064_rakuza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279730" cy="446449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456384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Цветная гравюра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373216"/>
            <a:ext cx="19223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Японская гравюра. Птицы.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63888" y="6021288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танковую,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8792" cy="569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 назначению  различают гравюру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4" name="Picture 4" descr="artlib_gallery-111-b[1] (671x500, 21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68752" cy="5043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573325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Б. Французов.  Натюрморт.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059832" y="5949280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газетно-журнальную,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340105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143750" cy="5181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5517232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Д. Дивин. Газетно-журнальная графика.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120023" cy="57606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Графика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0945" y="1321244"/>
            <a:ext cx="5616624" cy="3222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Графика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 греч. 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grapho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– пишу, рисую) – вид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изобразительного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искусства, который  связан  с  изображением  на  плоскости.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Отражая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действительность 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зрительных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наглядных образах, графика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воссоздаёт видимые формы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 условном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пространстве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78446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4509120"/>
            <a:ext cx="1752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А.Матис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.  Абрис  лица.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5193096"/>
            <a:ext cx="85689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Для неё характерно преобладание линий и штрихов, применение контрастов белого и черного и меньшее, чем в живописи, использование цвета.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4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6588224" y="6093296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kumimoji="0" lang="ru-RU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нижную</a:t>
            </a: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www.tvoyapechat.ru/wyswyg/image/strasti%20po%20exlibrisy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1728192" cy="1806474"/>
          </a:xfrm>
          <a:prstGeom prst="rect">
            <a:avLst/>
          </a:prstGeom>
          <a:noFill/>
        </p:spPr>
      </p:pic>
      <p:pic>
        <p:nvPicPr>
          <p:cNvPr id="18436" name="Picture 4" descr="http://www.tvoyapechat.ru/wyswyg/image/strasti%20po%20exlibrisy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656184" cy="1847045"/>
          </a:xfrm>
          <a:prstGeom prst="rect">
            <a:avLst/>
          </a:prstGeom>
          <a:noFill/>
        </p:spPr>
      </p:pic>
      <p:pic>
        <p:nvPicPr>
          <p:cNvPr id="18438" name="Picture 6" descr="http://www.maslovka.info/images/555/FAV-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3437651" cy="4968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5373216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Фаворский. "Слово о полку Игореве". "Затмение".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42" name="Picture 10" descr="http://www.maslovka.info/images/555/FAV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1902812" cy="2520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1715" y="5445224"/>
            <a:ext cx="1982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Фаворский.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А.С. Пушкин лицеист.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623731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Экслибрис.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44" name="Picture 12" descr="http://www.svclub.ru/Esdbpics/zvorykin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76672"/>
            <a:ext cx="2736304" cy="366469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3568" y="227687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Экслибрис.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4149080"/>
            <a:ext cx="2698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Б. Зворыкин.</a:t>
            </a:r>
            <a:r>
              <a:rPr lang="ru-RU" sz="1100" b="1" dirty="0" smtClean="0"/>
              <a:t>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Сказка о Золотой рыбке.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www.fond-detyam.ru/data.ashx?oid=1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10907" cy="2448272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35896" y="6165304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 плакат.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Советский 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806372" cy="5544616"/>
          </a:xfrm>
          <a:prstGeom prst="rect">
            <a:avLst/>
          </a:prstGeom>
          <a:noFill/>
        </p:spPr>
      </p:pic>
      <p:pic>
        <p:nvPicPr>
          <p:cNvPr id="2052" name="Picture 4" descr="Плакат &quot;Ягоды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3960440" cy="2910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877272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И.Тоидзе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  Родина-мать зовет!. 1941.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594928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Плакат. Ягоды.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78092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Плакат.  А вы гладите только вещи?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21288"/>
            <a:ext cx="8640960" cy="50405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Современный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графический дизайн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шрифты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Креативные шрифты для дизайн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374486" cy="34995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4509120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Креативные шрифты для дизайнера.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6" descr="http://festival.1september.ru/articles/312045/Image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91905" cy="48736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2160" y="537321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Слово о полку Игореве.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0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691680" y="5445224"/>
            <a:ext cx="7272808" cy="7920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разнообразные знаковые изображения, в том числе геометрические и растительные.</a:t>
            </a:r>
          </a:p>
          <a:p>
            <a:endParaRPr lang="ru-RU" dirty="0"/>
          </a:p>
        </p:txBody>
      </p:sp>
      <p:pic>
        <p:nvPicPr>
          <p:cNvPr id="8" name="Picture 8" descr="http://www.sostav.ru/articles/rus/2007/04.06/news/images/1967380068.jpg"/>
          <p:cNvPicPr>
            <a:picLocks noChangeAspect="1" noChangeArrowheads="1"/>
          </p:cNvPicPr>
          <p:nvPr/>
        </p:nvPicPr>
        <p:blipFill>
          <a:blip r:embed="rId2" cstate="print"/>
          <a:srcRect l="8099" t="25760" r="7559" b="12880"/>
          <a:stretch>
            <a:fillRect/>
          </a:stretch>
        </p:blipFill>
        <p:spPr bwMode="auto">
          <a:xfrm>
            <a:off x="251520" y="938387"/>
            <a:ext cx="3274496" cy="3714749"/>
          </a:xfrm>
          <a:prstGeom prst="rect">
            <a:avLst/>
          </a:prstGeom>
          <a:noFill/>
        </p:spPr>
      </p:pic>
      <p:pic>
        <p:nvPicPr>
          <p:cNvPr id="9" name="Picture 10" descr="http://netvertising.ru/wp-content/uploads/graphic-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230677" cy="1246609"/>
          </a:xfrm>
          <a:prstGeom prst="rect">
            <a:avLst/>
          </a:prstGeom>
          <a:noFill/>
        </p:spPr>
      </p:pic>
      <p:pic>
        <p:nvPicPr>
          <p:cNvPr id="52226" name="Picture 2" descr="http://old.idea.ru/files/Image/picture/november/Elephant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3096343" cy="3752649"/>
          </a:xfrm>
          <a:prstGeom prst="rect">
            <a:avLst/>
          </a:prstGeom>
          <a:noFill/>
        </p:spPr>
      </p:pic>
      <p:pic>
        <p:nvPicPr>
          <p:cNvPr id="52228" name="Picture 4" descr="Витиеватые иллюстрации Si Sco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9146" y="404664"/>
            <a:ext cx="1887186" cy="25922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9912" y="29969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С. Скотт. Рыбка.</a:t>
            </a:r>
            <a:r>
              <a:rPr lang="ru-RU" sz="1400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27183" cy="569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>Разновидности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 графических  материалов.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340768"/>
            <a:ext cx="4024536" cy="4464496"/>
          </a:xfrm>
        </p:spPr>
        <p:txBody>
          <a:bodyPr>
            <a:noAutofit/>
          </a:bodyPr>
          <a:lstStyle/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Технические приемы рисунка сложились  в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эпоху Возрождения.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 Уже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тогда рисовали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свинцовыми, серебряными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и другими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металлическими грифелями,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итальянским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карандашом,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графитом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, сангиной, углем,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мелом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, пастелью,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также жидкими материалами —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бистром, тушью,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разноцветными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чернилами, акварелью, белилами</a:t>
            </a: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Рисунки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создавали с помощью птичьих и тростниковых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перьев, кистей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 белой и тонированной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бумаге.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260648"/>
            <a:ext cx="4680520" cy="6467028"/>
            <a:chOff x="251520" y="260648"/>
            <a:chExt cx="4680520" cy="6467028"/>
          </a:xfrm>
        </p:grpSpPr>
        <p:pic>
          <p:nvPicPr>
            <p:cNvPr id="20482" name="Picture 2" descr="http://www.indigoo.ru/products_pictures/fc11296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293096"/>
              <a:ext cx="1656184" cy="1671995"/>
            </a:xfrm>
            <a:prstGeom prst="rect">
              <a:avLst/>
            </a:prstGeom>
            <a:noFill/>
          </p:spPr>
        </p:pic>
        <p:pic>
          <p:nvPicPr>
            <p:cNvPr id="20484" name="Picture 4" descr="http://colormondays.ru/system/0000/6980/podolskiy-soft.jpg?1339403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564903"/>
              <a:ext cx="2376264" cy="1671305"/>
            </a:xfrm>
            <a:prstGeom prst="rect">
              <a:avLst/>
            </a:prstGeom>
            <a:noFill/>
          </p:spPr>
        </p:pic>
        <p:pic>
          <p:nvPicPr>
            <p:cNvPr id="20490" name="Picture 10" descr="http://t3.gstatic.com/images?q=tbn:ANd9GcSs3-f5qvwHdEE3oS9LuxWqZxu0jZ5ANquwfmLZmgt05D4uK_rXo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60648"/>
              <a:ext cx="1556312" cy="1224136"/>
            </a:xfrm>
            <a:prstGeom prst="rect">
              <a:avLst/>
            </a:prstGeom>
            <a:noFill/>
          </p:spPr>
        </p:pic>
        <p:pic>
          <p:nvPicPr>
            <p:cNvPr id="20492" name="Picture 12" descr="http://upload.wikimedia.org/wikipedia/commons/thumb/0/0c/Commercial_pastels.JPG/200px-Commercial_pastel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556792"/>
              <a:ext cx="1632181" cy="1224136"/>
            </a:xfrm>
            <a:prstGeom prst="rect">
              <a:avLst/>
            </a:prstGeom>
            <a:noFill/>
          </p:spPr>
        </p:pic>
        <p:pic>
          <p:nvPicPr>
            <p:cNvPr id="20494" name="Picture 14" descr="http://www.nevskayapalitra.ru/content/files/catalog1/source/8_17_316_1582.jpg"/>
            <p:cNvPicPr>
              <a:picLocks noChangeAspect="1" noChangeArrowheads="1"/>
            </p:cNvPicPr>
            <p:nvPr/>
          </p:nvPicPr>
          <p:blipFill>
            <a:blip r:embed="rId6" cstate="print"/>
            <a:srcRect l="15092" t="61658" r="31496"/>
            <a:stretch>
              <a:fillRect/>
            </a:stretch>
          </p:blipFill>
          <p:spPr bwMode="auto">
            <a:xfrm>
              <a:off x="251520" y="6021288"/>
              <a:ext cx="2022773" cy="695338"/>
            </a:xfrm>
            <a:prstGeom prst="rect">
              <a:avLst/>
            </a:prstGeom>
            <a:noFill/>
          </p:spPr>
        </p:pic>
        <p:pic>
          <p:nvPicPr>
            <p:cNvPr id="20496" name="Picture 16" descr="http://colormondays.ru/system/0001/3284/L2035005_big.jpg?13394032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2852936"/>
              <a:ext cx="1656184" cy="1380154"/>
            </a:xfrm>
            <a:prstGeom prst="rect">
              <a:avLst/>
            </a:prstGeom>
            <a:noFill/>
          </p:spPr>
        </p:pic>
        <p:pic>
          <p:nvPicPr>
            <p:cNvPr id="20500" name="Picture 20" descr="http://aivazovski.ru/cms.ashx?req=Image&amp;imageid=8b313a3b-9179-4166-935f-345f07b97fa6&amp;key=%CF%E5%F0%EE%20%F1%20%EC%E5%F2%E0%EB%EB%E8%F7%E5%F1%EA%E8%EC%20%ED%E0%EA%EE%ED%E5%F7%ED%E8%EA%EE%E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692696"/>
              <a:ext cx="1296144" cy="1944216"/>
            </a:xfrm>
            <a:prstGeom prst="rect">
              <a:avLst/>
            </a:prstGeom>
            <a:noFill/>
          </p:spPr>
        </p:pic>
        <p:pic>
          <p:nvPicPr>
            <p:cNvPr id="20502" name="Picture 22" descr="http://aivazovski.ru/cms.ashx?req=Image&amp;imageid=37668c21-4939-45fb-8d3c-6a2bb5197935&amp;key=%D2%F0%EE%F1%F2%ED%E8%EA%EE%E2%EE%E5%20%EF%E5%F0%E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9712" y="764704"/>
              <a:ext cx="1556564" cy="1656184"/>
            </a:xfrm>
            <a:prstGeom prst="rect">
              <a:avLst/>
            </a:prstGeom>
            <a:noFill/>
          </p:spPr>
        </p:pic>
        <p:pic>
          <p:nvPicPr>
            <p:cNvPr id="20506" name="Picture 26" descr="http://t1.gstatic.com/images?q=tbn:ANd9GcR30zegElvLZvOdsvavLPa5W8sUBt137zKEGEs0cWWp568sXD0IjQ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11760" y="5013176"/>
              <a:ext cx="2286000" cy="1714500"/>
            </a:xfrm>
            <a:prstGeom prst="rect">
              <a:avLst/>
            </a:prstGeom>
            <a:noFill/>
          </p:spPr>
        </p:pic>
        <p:pic>
          <p:nvPicPr>
            <p:cNvPr id="20488" name="Picture 8" descr="http://t1.gstatic.com/images?q=tbn:ANd9GcTc5jCQgjtgXPBaJiC3RoheLoifAOk03BxsY7IQFhHijX3zSjqyI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51720" y="4293096"/>
              <a:ext cx="2129688" cy="115212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5607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13"/>
          </p:nvPr>
        </p:nvSpPr>
        <p:spPr>
          <a:xfrm>
            <a:off x="2051720" y="5373216"/>
            <a:ext cx="5256584" cy="1224136"/>
          </a:xfrm>
        </p:spPr>
        <p:txBody>
          <a:bodyPr>
            <a:noAutofit/>
          </a:bodyPr>
          <a:lstStyle/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Использование разнообразных материалов привело к исключительному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богатству и разнообразию художественных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технических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приемов.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pic>
        <p:nvPicPr>
          <p:cNvPr id="26630" name="Picture 6" descr="http://schoolbiblio.ucoz.ru/_ld/0/s99339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1486914" cy="23042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68144" y="2492896"/>
            <a:ext cx="918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М. Врубель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2" name="Picture 8" descr="http://schoolbiblio.ucoz.ru/_ld/0/3559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1442839" cy="9604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1124744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Х.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Андо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4" name="Picture 10" descr="http://grafik.org.ru/history/Charushin/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229200"/>
            <a:ext cx="1400944" cy="12048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6453336"/>
            <a:ext cx="885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Е.Чарушин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6" name="Picture 12" descr="http://grafik.org.ru/history/agin/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8640"/>
            <a:ext cx="1755033" cy="24482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67744" y="2636912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 Агин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8" name="Picture 14" descr="Герцогиня Аль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512168" cy="24842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7504" y="2636912"/>
            <a:ext cx="1781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Герцогиня Альба</a:t>
            </a: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Ф.Гойя</a:t>
            </a:r>
          </a:p>
          <a:p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40" name="Picture 16" descr="Эскиз костю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492896"/>
            <a:ext cx="1546133" cy="2257355"/>
          </a:xfrm>
          <a:prstGeom prst="rect">
            <a:avLst/>
          </a:prstGeom>
          <a:noFill/>
        </p:spPr>
      </p:pic>
      <p:pic>
        <p:nvPicPr>
          <p:cNvPr id="26642" name="Picture 18" descr="http://grafik.org.ru/history/bakst/2-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88640"/>
            <a:ext cx="1472760" cy="226549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668344" y="4725144"/>
            <a:ext cx="7328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Л.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Бакст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44" name="Picture 20" descr="http://grafik.org.ru/history/degas/20_s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924944"/>
            <a:ext cx="1409700" cy="2047876"/>
          </a:xfrm>
          <a:prstGeom prst="rect">
            <a:avLst/>
          </a:prstGeom>
          <a:noFill/>
        </p:spPr>
      </p:pic>
      <p:pic>
        <p:nvPicPr>
          <p:cNvPr id="26646" name="Picture 22" descr="http://grafik.org.ru/history/degas/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5013176"/>
            <a:ext cx="1160301" cy="1512168"/>
          </a:xfrm>
          <a:prstGeom prst="rect">
            <a:avLst/>
          </a:prstGeom>
          <a:noFill/>
        </p:spPr>
      </p:pic>
      <p:pic>
        <p:nvPicPr>
          <p:cNvPr id="26648" name="Picture 24" descr="http://grafik.org.ru/history/dore/15_s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068960"/>
            <a:ext cx="1428750" cy="1847851"/>
          </a:xfrm>
          <a:prstGeom prst="rect">
            <a:avLst/>
          </a:prstGeom>
          <a:noFill/>
        </p:spPr>
      </p:pic>
      <p:pic>
        <p:nvPicPr>
          <p:cNvPr id="26650" name="Picture 26" descr="http://grafik.org.ru/history/dore/4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3068960"/>
            <a:ext cx="1498176" cy="18595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67544" y="4869160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Доре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4941168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Доре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5085184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Э. Дега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12360" y="6453336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Э. Дега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4941168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Э. Дега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52" name="Picture 28" descr="http://grafik.org.ru/history/bilibin/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1412776"/>
            <a:ext cx="1525130" cy="194421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139952" y="3284984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И.Билибин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54" name="Picture 30" descr="http://t3.gstatic.com/images?q=tbn:ANd9GcSYlB83eP13prMQ7EHJC0VOiEAlRvkE0HCUGLKgF5aLLj_L_oH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3573016"/>
            <a:ext cx="1485528" cy="149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a104.odnoklassniki.ru/getImage?photoId=313966134309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489741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871" y="188640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Новым видом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графического искусства является 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компьютерная графика.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Художники выполняют композиции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из сложно пересекающихся линий,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объемных элементов, узоров,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цветовых пятен. 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6309320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Т.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Стасс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 Этюд.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t1.gstatic.com/images?q=tbn:ANd9GcS_rIQxGx6JfUG7mJvqp6DIg61yj-u7ax_uT_m6cVpijyQ-bOq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664296" cy="34312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72200" y="357301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Цыганов. Пейзаж.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8" name="Picture 8" descr="Martinakis Adam. Сюрреалистическая компьютерная график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81470"/>
            <a:ext cx="2985786" cy="36004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47664" y="6237312"/>
            <a:ext cx="23567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A M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артинакс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 Портрет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Энштейна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75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799288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Средства  выразительности  в  графике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i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Язык графики и главные его выразительные средства — это 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линия,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штрих, контур, пятно и  тон.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09361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4941168"/>
            <a:ext cx="17732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П. Пабло «Голубь мира»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t1.gstatic.com/images?q=tbn:ANd9GcTr2UcSA89YLnKROHf_XeiqztK0MxYzt2zxnMzlp_b94Km4tGYs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2673689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47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2736304" cy="792088"/>
          </a:xfrm>
        </p:spPr>
        <p:txBody>
          <a:bodyPr>
            <a:normAutofit lnSpcReduction="10000"/>
          </a:bodyPr>
          <a:lstStyle/>
          <a:p>
            <a:pPr marL="45720"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Виды графики -</a:t>
            </a:r>
            <a:endParaRPr lang="ru-RU" sz="2200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рисунок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8755" y="960691"/>
            <a:ext cx="31658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4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и различные виды</a:t>
            </a:r>
            <a:r>
              <a:rPr lang="ru-RU" sz="2200" baseline="30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его </a:t>
            </a:r>
            <a:endParaRPr lang="ru-RU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lvl="4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печатных воспроизведений:</a:t>
            </a:r>
          </a:p>
          <a:p>
            <a:pPr marL="45720" lvl="4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гравюра, литография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т.д..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1174" y="188640"/>
            <a:ext cx="8633262" cy="6512042"/>
            <a:chOff x="636711" y="140756"/>
            <a:chExt cx="7078925" cy="6512042"/>
          </a:xfrm>
        </p:grpSpPr>
        <p:pic>
          <p:nvPicPr>
            <p:cNvPr id="34820" name="Picture 4" descr="http://i082.radikal.ru/0911/5e/1f6653f2d950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711" y="840612"/>
              <a:ext cx="2271974" cy="3538364"/>
            </a:xfrm>
            <a:prstGeom prst="rect">
              <a:avLst/>
            </a:prstGeom>
            <a:noFill/>
          </p:spPr>
        </p:pic>
        <p:pic>
          <p:nvPicPr>
            <p:cNvPr id="34824" name="Picture 8" descr="http://antiq-books.com/wp-content/uploads/2009/02/modnitsa.jpg"/>
            <p:cNvPicPr>
              <a:picLocks noChangeAspect="1" noChangeArrowheads="1"/>
            </p:cNvPicPr>
            <p:nvPr/>
          </p:nvPicPr>
          <p:blipFill>
            <a:blip r:embed="rId3" cstate="print"/>
            <a:srcRect t="1680"/>
            <a:stretch>
              <a:fillRect/>
            </a:stretch>
          </p:blipFill>
          <p:spPr bwMode="auto">
            <a:xfrm>
              <a:off x="5368688" y="2759466"/>
              <a:ext cx="2346948" cy="3881704"/>
            </a:xfrm>
            <a:prstGeom prst="rect">
              <a:avLst/>
            </a:prstGeom>
            <a:noFill/>
          </p:spPr>
        </p:pic>
        <p:pic>
          <p:nvPicPr>
            <p:cNvPr id="34822" name="Picture 6" descr="http://www.cultinfo.ru/gallery/deyat/vist/pochtenny/besedk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8686" y="140756"/>
              <a:ext cx="2460002" cy="2361601"/>
            </a:xfrm>
            <a:prstGeom prst="rect">
              <a:avLst/>
            </a:prstGeom>
            <a:noFill/>
          </p:spPr>
        </p:pic>
        <p:pic>
          <p:nvPicPr>
            <p:cNvPr id="34818" name="Picture 2" descr="http://www.artreflection.ru/images/nata/grafika/zvkar/ngzk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72697" y="4342334"/>
              <a:ext cx="3030507" cy="2310464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347867" y="31409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70C0"/>
                </a:solidFill>
              </a:rPr>
              <a:t>Французская модница. Литография. Франция. середина 19 в.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717032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Творческий рисунок. Портрет.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92896"/>
            <a:ext cx="16962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Линогравюра. В парке.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149080"/>
            <a:ext cx="19239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Учебный рисунок. Чеснок.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1656184" cy="57606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Рисунок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836712"/>
            <a:ext cx="6552728" cy="8642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Основа всех видов </a:t>
            </a:r>
          </a:p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изобразительного искусства.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8732" y="5805264"/>
            <a:ext cx="8712968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Рисунку подвластны любые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жанры: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портрет, пейзаж, натюрморт, анималистический, бытовой, исторический…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otshelnik.net/textbooks/01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244" y="4320026"/>
            <a:ext cx="1440160" cy="1536418"/>
          </a:xfrm>
          <a:prstGeom prst="rect">
            <a:avLst/>
          </a:prstGeom>
          <a:noFill/>
        </p:spPr>
      </p:pic>
      <p:pic>
        <p:nvPicPr>
          <p:cNvPr id="2052" name="Picture 4" descr="Рисунки: Деревенский натюрмор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944620"/>
            <a:ext cx="2239151" cy="164801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55776" y="5229200"/>
            <a:ext cx="2854018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 Смирнова. Деревенский натюрморт.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6" name="Picture 8" descr="http://4.bp.blogspot.com/_vYPIDwOMhm4/R3jkdaUg-HI/AAAAAAAAGpI/OElb8-2fXHk/s400/Perov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2396" y="1988840"/>
            <a:ext cx="2861244" cy="216024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4159966"/>
            <a:ext cx="1584176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Перов. Политики.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http://upload.wikimedia.org/wikipedia/commons/9/9a/Durer-self-portrait-at-the-age-of-thirt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24" y="260648"/>
            <a:ext cx="2275154" cy="325066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7524" y="3511316"/>
            <a:ext cx="2232248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 Дюрер. Автопортрет.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www.artlib.ru/objects/gallery_265/artlib_gallery-132504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2837" y="1973546"/>
            <a:ext cx="2748863" cy="2114510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228184" y="4077072"/>
            <a:ext cx="2520280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И. Шишкин. Ивы.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784976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Рисунок - средство познания и изучения действительности.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589240"/>
            <a:ext cx="864096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Рисование может осуществляться на основе непосредственного наблюдения с натуры, по памяти, представлению или воображению.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Бондаренко Любовь. Вазоч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3014170" cy="216024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2780928"/>
            <a:ext cx="2808312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Л. Бондаренко. Вазочка.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art.1september.ru/2008/23/2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1842080" cy="2282578"/>
          </a:xfrm>
          <a:prstGeom prst="rect">
            <a:avLst/>
          </a:prstGeom>
          <a:noFill/>
        </p:spPr>
      </p:pic>
      <p:pic>
        <p:nvPicPr>
          <p:cNvPr id="1030" name="Picture 6" descr="«Пророк». Илл. И. Е. Репина. Карандаш. акварель. 1890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5326231" cy="3384376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28258" y="4437112"/>
            <a:ext cx="2808312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И. Репин. Пророк (иллюстрация).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56176" y="5301208"/>
            <a:ext cx="2469212" cy="30094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Сказки. Заставка для книги. ДХШ.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941712" cy="71301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ВИДЫ РИСУНКА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445224"/>
            <a:ext cx="8749480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Набросок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– это рисунок сделанный очень быстро. В наброске художник стремится изобразить основную мысль, увиденную в натуре. Он является прообразом будущей работы.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нищий"/>
          <p:cNvPicPr>
            <a:picLocks noChangeAspect="1" noChangeArrowheads="1"/>
          </p:cNvPicPr>
          <p:nvPr/>
        </p:nvPicPr>
        <p:blipFill>
          <a:blip r:embed="rId2" cstate="print"/>
          <a:srcRect r="25997"/>
          <a:stretch>
            <a:fillRect/>
          </a:stretch>
        </p:blipFill>
        <p:spPr bwMode="auto">
          <a:xfrm>
            <a:off x="5076056" y="980728"/>
            <a:ext cx="3672408" cy="3573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4581128"/>
            <a:ext cx="3636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Суриков. Юродивый, сидящий на земле.</a:t>
            </a:r>
            <a:b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Набросок для картины Боярыня Морозова.</a:t>
            </a:r>
            <a:r>
              <a:rPr lang="ru-RU" sz="1100" dirty="0" smtClean="0"/>
              <a:t>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50" name="Picture 6" descr="http://iskusstvu.ru/photos/5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05" y="980728"/>
            <a:ext cx="4176464" cy="3566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705" y="4589879"/>
            <a:ext cx="41585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Суриков. Группа фигур справа.</a:t>
            </a:r>
            <a:b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Набросок для картины Боярыня Морозова.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5949280"/>
            <a:ext cx="8208912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Зарисовка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– более долгий «изучающий» рисунок.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 descr="Зарисовки крестьянских детей (Серов В.А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3203"/>
            <a:ext cx="4104456" cy="3083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35596" y="4472611"/>
            <a:ext cx="302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Серов. Зарисовки крестьянских детей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8" name="Picture 4" descr="http://img88.imageshack.us/img88/9009/vasi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2448" cy="5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5445224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И. Шишкин. Зарисовки деревьев.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5733256"/>
            <a:ext cx="8016888" cy="753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Учебный рисунок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служит освоением правил изображения, грамоты изобразительного языка.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2" name="Picture 2" descr="http://artinvestment.ru/utils/imgresize3.php?img=/content/download/news_2010/20100908_1andriyaka_risu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523795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301208"/>
            <a:ext cx="36439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Голова Зевса. Императорская Академия художеств. 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4" name="Picture 4" descr="http://lh3.ggpht.com/_YyFQudyze7c/TQ1sXYBUOrI/AAAAAAAABlw/ROxuQQAGioU/IMG_9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573016"/>
            <a:ext cx="2378587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76256" y="4869160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Натюрморт из геометрических тел КГУ. 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4036" name="Picture 4" descr="картина, акварель, Балалайка, балалайка, фрукты, ложка, скатерть, графика, сахарн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128456" cy="3096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6256" y="3429000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Натюрморт с балалайкой КГУ. 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5661248"/>
            <a:ext cx="8568952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Творческий рисунок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всегда особенный, в нем автор стремится выразить то, что ему кажется интересным.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i027.radikal.ru/0907/23/e6d3bf2b49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032448" cy="2971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3933056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Д. Чернов. Натюрморт с цветами.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700" name="Picture 4" descr="http://proxy11.media.online.ua/uol/r3-f732d92e98/5084885dc9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16424" cy="49380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5157192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О. Кипренский. Портрет М.П.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Ланского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1582</TotalTime>
  <Words>888</Words>
  <Application>Microsoft Office PowerPoint</Application>
  <PresentationFormat>Экран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Графика</vt:lpstr>
      <vt:lpstr>Графика</vt:lpstr>
      <vt:lpstr>Слайд 3</vt:lpstr>
      <vt:lpstr>Рисунок</vt:lpstr>
      <vt:lpstr>Слайд 5</vt:lpstr>
      <vt:lpstr>ВИДЫ РИСУНКА</vt:lpstr>
      <vt:lpstr>Слайд 7</vt:lpstr>
      <vt:lpstr>Слайд 8</vt:lpstr>
      <vt:lpstr>Слайд 9</vt:lpstr>
      <vt:lpstr>Слайд 10</vt:lpstr>
      <vt:lpstr>Литография</vt:lpstr>
      <vt:lpstr>Ксилография - гравюра на дереве.</vt:lpstr>
      <vt:lpstr>Слайд 13</vt:lpstr>
      <vt:lpstr>Линогравюра - гравюра  на  линолеуме. </vt:lpstr>
      <vt:lpstr>Гравюра  на  картоне</vt:lpstr>
      <vt:lpstr>Офорт</vt:lpstr>
      <vt:lpstr>Цветная гравюра </vt:lpstr>
      <vt:lpstr>По назначению  различают гравюру</vt:lpstr>
      <vt:lpstr>Слайд 19</vt:lpstr>
      <vt:lpstr>Слайд 20</vt:lpstr>
      <vt:lpstr>Слайд 21</vt:lpstr>
      <vt:lpstr>Слайд 22</vt:lpstr>
      <vt:lpstr>Слайд 23</vt:lpstr>
      <vt:lpstr>Разновидности  графических  материалов. 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dc:creator>Goriander</dc:creator>
  <cp:lastModifiedBy>RePack by Diakov</cp:lastModifiedBy>
  <cp:revision>186</cp:revision>
  <dcterms:created xsi:type="dcterms:W3CDTF">2012-11-01T13:37:51Z</dcterms:created>
  <dcterms:modified xsi:type="dcterms:W3CDTF">2018-01-10T12:12:04Z</dcterms:modified>
</cp:coreProperties>
</file>