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8" r:id="rId18"/>
    <p:sldId id="295" r:id="rId19"/>
    <p:sldId id="290" r:id="rId20"/>
    <p:sldId id="289" r:id="rId21"/>
    <p:sldId id="293" r:id="rId22"/>
    <p:sldId id="292" r:id="rId23"/>
    <p:sldId id="294" r:id="rId24"/>
    <p:sldId id="296" r:id="rId25"/>
    <p:sldId id="297" r:id="rId26"/>
    <p:sldId id="284" r:id="rId27"/>
    <p:sldId id="274" r:id="rId28"/>
    <p:sldId id="285" r:id="rId29"/>
    <p:sldId id="286" r:id="rId30"/>
    <p:sldId id="291" r:id="rId31"/>
    <p:sldId id="281" r:id="rId32"/>
    <p:sldId id="315" r:id="rId33"/>
    <p:sldId id="258" r:id="rId34"/>
    <p:sldId id="312" r:id="rId35"/>
    <p:sldId id="313" r:id="rId36"/>
    <p:sldId id="314" r:id="rId37"/>
    <p:sldId id="305" r:id="rId38"/>
    <p:sldId id="309" r:id="rId39"/>
    <p:sldId id="310" r:id="rId40"/>
    <p:sldId id="316" r:id="rId41"/>
    <p:sldId id="306" r:id="rId42"/>
    <p:sldId id="311" r:id="rId43"/>
    <p:sldId id="302" r:id="rId44"/>
    <p:sldId id="304" r:id="rId45"/>
    <p:sldId id="31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2EBC-8C09-49EA-8B28-299543070E19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DACE-123A-4A53-969E-B35EE4519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7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DACE-123A-4A53-969E-B35EE45196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DACE-123A-4A53-969E-B35EE45196C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DACE-123A-4A53-969E-B35EE45196C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1817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http://www.ruspromysel.ru/gzhel/images/8191.jp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http://www.ruspromysel.ru/gzhel/images/18012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1506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6.png"/><Relationship Id="rId10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.pn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3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3" Type="http://schemas.openxmlformats.org/officeDocument/2006/relationships/image" Target="../media/image3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8.jpeg"/><Relationship Id="rId5" Type="http://schemas.openxmlformats.org/officeDocument/2006/relationships/image" Target="../media/image5.png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4.pn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819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http://www.ruspromysel.ru/gzhel/images/1506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12" Type="http://schemas.openxmlformats.org/officeDocument/2006/relationships/image" Target="../media/image130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5.pn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12" Type="http://schemas.openxmlformats.org/officeDocument/2006/relationships/image" Target="../media/image4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11" Type="http://schemas.openxmlformats.org/officeDocument/2006/relationships/image" Target="../media/image3.png"/><Relationship Id="rId5" Type="http://schemas.openxmlformats.org/officeDocument/2006/relationships/image" Target="../media/image134.jpeg"/><Relationship Id="rId10" Type="http://schemas.openxmlformats.org/officeDocument/2006/relationships/image" Target="../media/image138.jpeg"/><Relationship Id="rId4" Type="http://schemas.openxmlformats.org/officeDocument/2006/relationships/image" Target="../media/image133.jpeg"/><Relationship Id="rId9" Type="http://schemas.openxmlformats.org/officeDocument/2006/relationships/image" Target="../media/image137.jpeg"/><Relationship Id="rId1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13" Type="http://schemas.openxmlformats.org/officeDocument/2006/relationships/image" Target="../media/image147.jpeg"/><Relationship Id="rId18" Type="http://schemas.openxmlformats.org/officeDocument/2006/relationships/image" Target="../media/image3.png"/><Relationship Id="rId3" Type="http://schemas.openxmlformats.org/officeDocument/2006/relationships/image" Target="../media/image139.jpeg"/><Relationship Id="rId21" Type="http://schemas.openxmlformats.org/officeDocument/2006/relationships/image" Target="../media/image5.png"/><Relationship Id="rId7" Type="http://schemas.openxmlformats.org/officeDocument/2006/relationships/image" Target="../media/image143.jpeg"/><Relationship Id="rId12" Type="http://schemas.openxmlformats.org/officeDocument/2006/relationships/image" Target="../media/image146.jpeg"/><Relationship Id="rId17" Type="http://schemas.openxmlformats.org/officeDocument/2006/relationships/image" Target="../media/image15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jpeg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image" Target="../media/image142.jpeg"/><Relationship Id="rId11" Type="http://schemas.openxmlformats.org/officeDocument/2006/relationships/image" Target="../media/image145.jpeg"/><Relationship Id="rId5" Type="http://schemas.openxmlformats.org/officeDocument/2006/relationships/image" Target="../media/image141.jpeg"/><Relationship Id="rId15" Type="http://schemas.openxmlformats.org/officeDocument/2006/relationships/image" Target="../media/image149.jpeg"/><Relationship Id="rId10" Type="http://schemas.openxmlformats.org/officeDocument/2006/relationships/image" Target="../media/image144.jpeg"/><Relationship Id="rId19" Type="http://schemas.openxmlformats.org/officeDocument/2006/relationships/image" Target="../media/image4.png"/><Relationship Id="rId4" Type="http://schemas.openxmlformats.org/officeDocument/2006/relationships/image" Target="../media/image140.jpeg"/><Relationship Id="rId9" Type="http://schemas.openxmlformats.org/officeDocument/2006/relationships/image" Target="../media/image133.jpeg"/><Relationship Id="rId14" Type="http://schemas.openxmlformats.org/officeDocument/2006/relationships/image" Target="../media/image1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http://www.ruspromysel.ru/gzhel/images/181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8501122" cy="230832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ГЖЕЛЬ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14546" y="357166"/>
            <a:ext cx="184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57166"/>
            <a:ext cx="5254131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Сине-голубые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Розы, листья, птицы.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Увидев вас впервые,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Каждый удивится.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Чудо на фарфоре-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Синяя купель.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Это называется</a:t>
            </a:r>
            <a:b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</a:br>
            <a:r>
              <a:rPr kumimoji="0" lang="ru-RU" sz="3200" b="1" i="1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Просто роспись…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00430" y="857232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Изделия, прошедшие   обжиг, живописец расписывает окисью кобальта. Традиционная роспись наносится быстрыми, сочными мазками кисти. </a:t>
            </a:r>
            <a:endParaRPr lang="ru-RU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602015"/>
            <a:ext cx="3071834" cy="368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071678"/>
            <a:ext cx="8501122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57166"/>
            <a:ext cx="585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основных типов росписи-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подглазурная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синяя на белом фоне.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Именно такой мы Гжель и знаем.</a:t>
            </a:r>
          </a:p>
        </p:txBody>
      </p:sp>
      <p:pic>
        <p:nvPicPr>
          <p:cNvPr id="9" name="Picture 20" descr="http://www.ruspromysel.ru/gzhel/images/18171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643174" y="3071810"/>
            <a:ext cx="3439664" cy="336800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10" name="Picture 12" descr="http://www.ruspromysel.ru/gzhel/images/18012.jpg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29388" y="2214554"/>
            <a:ext cx="2216541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http://www.ruspromysel.ru/gzhel/images/8191.jpg"/>
          <p:cNvPicPr>
            <a:picLocks noChangeAspect="1" noChangeArrowheads="1"/>
          </p:cNvPicPr>
          <p:nvPr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8596" y="1857364"/>
            <a:ext cx="1571636" cy="2887087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500042"/>
            <a:ext cx="6643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Орнамент, украшающий гжельские изделия, растительный. Цветы, травы, листья переработаны в декоративном плане.</a:t>
            </a:r>
          </a:p>
        </p:txBody>
      </p:sp>
      <p:pic>
        <p:nvPicPr>
          <p:cNvPr id="9" name="Picture 7" descr="D:\Данные\Мой документы\Разное\Дом\Картинки\907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5140" y="2357430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D:\Данные\Мой документы\Разное\Дом\Картинки\9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1509698" cy="175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D:\Данные\Мой документы\Разное\Дом\Картинки\51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3544046"/>
            <a:ext cx="2000264" cy="267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1000108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Фарфор, имеющий тонкий, белоснежный черепок, позволял создавать разнообразные формы изделий.</a:t>
            </a:r>
          </a:p>
        </p:txBody>
      </p:sp>
      <p:pic>
        <p:nvPicPr>
          <p:cNvPr id="8" name="Picture 13" descr="http://www.ruspromysel.ru/gzhel/images/1506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57158" y="2000240"/>
            <a:ext cx="35018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714356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росписи вручную позволяет создавать множество вариантов одного и того же декоративного мотива.</a:t>
            </a:r>
            <a:endParaRPr lang="ru-RU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3286124"/>
            <a:ext cx="51740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642918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всю Россию славились гжельские мастера! Где ещё встретишь расписные тарелки с диковинными птицами, сосуды своеобразной формы (фляги, квасники,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кумганы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украшенные забавными фигурками, расписанные яркими  сложными рисунками, выполненные синим, </a:t>
            </a:r>
            <a:r>
              <a:rPr lang="ru-RU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голубым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коричнево-фиолетовым, и даже жёлтым  и  зелёным цветом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31%5b1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3124200" cy="40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ГЖ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48961"/>
            <a:ext cx="2071702" cy="25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Картинка 216 из 25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14752"/>
            <a:ext cx="2143108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86116" y="285728"/>
            <a:ext cx="2638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КУМГАНЫ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7" descr="сканирование000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71538" y="928670"/>
            <a:ext cx="2089139" cy="298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сканирование000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86512" y="900111"/>
            <a:ext cx="2071702" cy="289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14612" y="1000108"/>
            <a:ext cx="32861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kern="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kern="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18-19 веке изделия были другого  цвета. </a:t>
            </a:r>
            <a:endParaRPr lang="ru-RU" sz="2400" b="1" i="1" kern="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71670" y="285728"/>
            <a:ext cx="56012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Квасники – </a:t>
            </a:r>
            <a:endParaRPr 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сосуды для  кваса.    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30003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сканирование00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2977392" cy="450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31%5b1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3124200" cy="403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ГЖ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496"/>
            <a:ext cx="2971800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Картинка 216 из 25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000372"/>
            <a:ext cx="257173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71802" y="714356"/>
            <a:ext cx="3437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Квасники.    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4124180" cy="268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30" y="2924177"/>
            <a:ext cx="3902740" cy="3933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Картинка 84 из 25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1857364"/>
            <a:ext cx="3048000" cy="300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Картинка 80 из 25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0"/>
            <a:ext cx="3043238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285852" y="1285860"/>
            <a:ext cx="2178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БЛЮДА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Картинка 144 из 25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3429000"/>
            <a:ext cx="43338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285728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полусотне вёрст на восток от стольного княжьего города тянулись вдоль Большого </a:t>
            </a:r>
            <a:r>
              <a:rPr lang="ru-RU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Касимовского</a:t>
            </a:r>
            <a:r>
              <a:rPr lang="ru-RU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тракта дремучие леса, и среди лесов, на суглинистых нечернозёмных угодьях стояла Гжельская волость. Славилась она не пирогами и коврами, а поделками местных мастеров. Жили здесь мастера гончарного дела. </a:t>
            </a:r>
            <a:endParaRPr lang="ru-RU" sz="2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71802" y="357166"/>
            <a:ext cx="2932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МАСЛЕНКИ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2000239"/>
            <a:ext cx="2733681" cy="313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8150" y="1285860"/>
            <a:ext cx="48958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2214578" cy="335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0826" y="1714488"/>
            <a:ext cx="2143140" cy="351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D:\Данные\Мой документы\Разное\Дом\Картинки\022400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2643182"/>
            <a:ext cx="3781425" cy="247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28860" y="642918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СОЛОНКИ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1803313" cy="304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357167"/>
            <a:ext cx="1714512" cy="304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357166"/>
            <a:ext cx="1714512" cy="293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833557" cy="294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 descr="D:\Данные\Мой документы\Разное\Дом\Картинки\208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3286124"/>
            <a:ext cx="1781929" cy="307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D:\Данные\Мой документы\Разное\Дом\Картинки\324-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0892" y="2000240"/>
            <a:ext cx="1785950" cy="302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71868" y="2714620"/>
            <a:ext cx="1712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ВАЗЫ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78" y="2857496"/>
            <a:ext cx="271464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post-2237-1297879826_thumb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2714620"/>
            <a:ext cx="2659488" cy="35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D:\Данные\Мой документы\Разное\Дом\Картинки\907-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1571611"/>
            <a:ext cx="2500330" cy="338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71802" y="1000108"/>
            <a:ext cx="2850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КУВШИНЫ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544541" cy="340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4143380"/>
            <a:ext cx="2500330" cy="204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2214554"/>
            <a:ext cx="2571768" cy="189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1857364"/>
            <a:ext cx="27211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2643206" cy="191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2" y="4071942"/>
            <a:ext cx="2714643" cy="209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488" y="571480"/>
            <a:ext cx="3353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СЕРВИЗЫ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304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2693849" cy="447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Картинка 890 из 25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108511" cy="365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Картинка 891 из 25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2000264" cy="350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00232" y="500042"/>
            <a:ext cx="5604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РАЗДЕЛОЧНЫЕ ДОСКИ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857232"/>
            <a:ext cx="61638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Гжельские    игрушки,</a:t>
            </a:r>
          </a:p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Сувениры.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000396" cy="192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2428868"/>
            <a:ext cx="2995611" cy="170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68" y="3429000"/>
            <a:ext cx="2177584" cy="29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857364"/>
            <a:ext cx="2143140" cy="356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8992" y="3857628"/>
            <a:ext cx="2452692" cy="261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1857364"/>
            <a:ext cx="2000264" cy="372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56" descr="Магазин &quot;Гжельские ремесла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57166"/>
            <a:ext cx="2569393" cy="33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Данные\Мой документы\Разное\Дом\Картинки\570x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238781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Данные\Мой документы\Разное\Дом\Картинки\012051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571876"/>
            <a:ext cx="2819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428736"/>
            <a:ext cx="2286016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39324" y="1857364"/>
            <a:ext cx="226126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928802"/>
            <a:ext cx="22860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804_1[1]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3500438"/>
            <a:ext cx="2786050" cy="28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57" descr="Магазин &quot;Гжельские ремесла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167812"/>
            <a:ext cx="2786082" cy="339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500042"/>
            <a:ext cx="7286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 – это один из самых известных народных художественных промыслов России.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643182"/>
            <a:ext cx="3143272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birdie_gzhel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4356"/>
            <a:ext cx="4556739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000628" y="1643050"/>
            <a:ext cx="3643338" cy="421043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5984" y="785794"/>
            <a:ext cx="4907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ГЖЕЛЬСКИЕ УЗОРЫ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https://encrypted-tbn0.gstatic.com/images?q=tbn:ANd9GcQUx9fiMNb6GZWqaKnUQlbIhKaIpIQ_q84B7d_iF27BXau2ap1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857628"/>
            <a:ext cx="249555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original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928670"/>
            <a:ext cx="4428763" cy="4649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D:\Данные\Мой документы\Разное\Дом\Картинки\Анимация\gzhel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1142984"/>
            <a:ext cx="392905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encrypted-tbn0.gstatic.com/images?q=tbn:ANd9GcRdmjo7umMF0zN1vk41ppWv1OcCfbC477EkBerZweKP1yVjHNWQoQ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71480"/>
            <a:ext cx="5000660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ncrypted-tbn2.gstatic.com/images?q=tbn:ANd9GcQvMNHH_kRouV2mayL-e3I2Oh3i45ydpxK-ou9h0pGEDRdy9jRmD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642918"/>
            <a:ext cx="58579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6143616" y="3000384"/>
            <a:ext cx="6000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овина рамки 5"/>
          <p:cNvSpPr/>
          <p:nvPr/>
        </p:nvSpPr>
        <p:spPr>
          <a:xfrm>
            <a:off x="8358214" y="0"/>
            <a:ext cx="214314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142822" y="2999590"/>
            <a:ext cx="6000768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142822" y="2999590"/>
            <a:ext cx="6000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143616" y="3000384"/>
            <a:ext cx="600076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57686" y="1928802"/>
            <a:ext cx="4028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ЗАДАНИЕ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929066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857232"/>
            <a:ext cx="6894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1. Сделать эскиз изделия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30" y="3786190"/>
            <a:ext cx="2428881" cy="222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гжель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5" y="1857364"/>
            <a:ext cx="253090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12" y="2000240"/>
            <a:ext cx="2357454" cy="315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357166"/>
            <a:ext cx="5888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2. Расписать изделие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email">
            <a:lum contrast="2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2183496"/>
            <a:ext cx="2357454" cy="24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email">
            <a:lum bright="6000" contrast="3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40500" y="1928802"/>
            <a:ext cx="2603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50" y="3143248"/>
            <a:ext cx="3206527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643042" y="5072074"/>
            <a:ext cx="1214446" cy="1215598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1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4134392"/>
            <a:ext cx="1357322" cy="118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2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4857760"/>
            <a:ext cx="16430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000100" y="1357298"/>
            <a:ext cx="1429913" cy="79374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50" y="1857364"/>
            <a:ext cx="1714512" cy="8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1857364"/>
            <a:ext cx="1643074" cy="8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702" y="1214422"/>
            <a:ext cx="1428731" cy="79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15232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29326" y="-129326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7643826" y="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514500" y="522850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faday.net/uploads/posts/2011-07/1311924264_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9" y="1142984"/>
            <a:ext cx="2714644" cy="4086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Рисунок 15" descr="https://encrypted-tbn1.gstatic.com/images?q=tbn:ANd9GcTQpF-WDyYrXFGqjwBAdqio7TThLZXEuf4DxB7RdzDCYm6FDuwfT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6637" y="928671"/>
            <a:ext cx="2352685" cy="364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encrypted-tbn0.gstatic.com/images?q=tbn:ANd9GcRBuw3LvKKni5FnCLwPkvuw9ilk1Urtw-OoYnUnRDVl6bKnR8n8d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071546"/>
            <a:ext cx="2428892" cy="38338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сканирование00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600200"/>
            <a:ext cx="1143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сканирование00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2192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сканирование00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00200"/>
            <a:ext cx="20335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сканирование000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962400"/>
            <a:ext cx="2209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D:\Данные\Мой документы\Мои рисунки\Безымянный 10.bmp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D:\Данные\Мой документы\Мои рисунки\Безымянный 11.bmp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571480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Порядок  выполнения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15232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29326" y="-129326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7643826" y="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514500" y="5228500"/>
            <a:ext cx="1500174" cy="1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сканирование0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685800"/>
            <a:ext cx="1295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сканирование0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33400"/>
            <a:ext cx="22812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сканирование0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352800"/>
            <a:ext cx="2073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сканирование00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2766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сканирование00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609600"/>
            <a:ext cx="246538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сканирование00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25" y="3429000"/>
            <a:ext cx="24749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14014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7620690" y="0"/>
            <a:ext cx="15233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34820" y="-134821"/>
            <a:ext cx="1563903" cy="18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411038" y="5125037"/>
            <a:ext cx="1595426" cy="187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сканирование0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4687">
            <a:off x="612775" y="3197225"/>
            <a:ext cx="25146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сканирование00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9919">
            <a:off x="3254375" y="3819525"/>
            <a:ext cx="251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сканирование00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580">
            <a:off x="5997575" y="4418013"/>
            <a:ext cx="24384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сканирование00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828800"/>
            <a:ext cx="23637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сканирование00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838200"/>
            <a:ext cx="1905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D:\Данные\Мой документы\Мои рисунки\Безымянный 9.bmp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31674"/>
            <a:ext cx="1643042" cy="192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357029" y="5071029"/>
            <a:ext cx="1645148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7715240" y="0"/>
            <a:ext cx="1428760" cy="16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26064" y="-126064"/>
            <a:ext cx="1462351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285728"/>
            <a:ext cx="4572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Всякую глину давала земля гжельская умелым рукам – и для гончарного дела, и для майолики.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357562"/>
            <a:ext cx="592935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Майолика, фаянс, фарфор – всё это объединяется одним понятием – керамика</a:t>
            </a:r>
          </a:p>
          <a:p>
            <a:pPr algn="ctr">
              <a:lnSpc>
                <a:spcPct val="90000"/>
              </a:lnSpc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переводе с греческого «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керамос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глина).  </a:t>
            </a:r>
          </a:p>
        </p:txBody>
      </p:sp>
      <p:pic>
        <p:nvPicPr>
          <p:cNvPr id="10" name="Picture 5" descr="http://www.ruspromysel.ru/gzhel/images/8191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29454" y="1928802"/>
            <a:ext cx="1714512" cy="314955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1" name="Picture 13" descr="http://www.ruspromysel.ru/gzhel/images/1506.jpg"/>
          <p:cNvPicPr>
            <a:picLocks noChangeAspect="1" noChangeArrowheads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85721" y="2214554"/>
            <a:ext cx="2286016" cy="200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3814">
            <a:off x="7183742" y="4890314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76981" y="0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329" y="-152331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85918" y="285728"/>
            <a:ext cx="58881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ПОСЛЕДОВАТЕЛЬНОСТЬ РОСПИСИ ПТИЦЫ</a:t>
            </a:r>
            <a:endParaRPr lang="ru-RU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273402" cy="571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сканирование00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219200"/>
            <a:ext cx="3200400" cy="22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сканирование00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3352800"/>
            <a:ext cx="36052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сканирование00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191000"/>
            <a:ext cx="32289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сканирование00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1371600"/>
            <a:ext cx="3733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3814">
            <a:off x="7183742" y="4890314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76981" y="0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329" y="-152331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9" name="Picture 29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89131">
            <a:off x="1543050" y="12763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326591" flipH="1">
            <a:off x="2603500" y="4787900"/>
            <a:ext cx="175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Picture 10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26797">
            <a:off x="4876800" y="4876800"/>
            <a:ext cx="1905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4" name="Picture 34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131">
            <a:off x="6934200" y="4724400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5" name="Picture 35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175894">
            <a:off x="6085681" y="3515519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6" name="Picture 36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887200">
            <a:off x="2123281" y="3439319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3" name="Picture 33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93088">
            <a:off x="1361281" y="4810919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6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918569">
            <a:off x="4667250" y="9715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1" descr="сканирование00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3622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Picture 12" descr="сканирование00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967068">
            <a:off x="3916363" y="954087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3" descr="сканирование00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514600"/>
            <a:ext cx="1905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352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сканирование00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483">
            <a:off x="5181600" y="1219200"/>
            <a:ext cx="1676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сканирование00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13435">
            <a:off x="2667000" y="1143000"/>
            <a:ext cx="1676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15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25606">
            <a:off x="6096000" y="24384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7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76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8" name="Picture 18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048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Picture 23" descr="сканирование00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40763">
            <a:off x="744538" y="3446462"/>
            <a:ext cx="2057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5" name="Picture 25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905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6" name="Picture 26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812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7" name="Picture 27" descr="сканирование00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9050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8" name="Picture 28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03255">
            <a:off x="1219200" y="28194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0" name="Picture 30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262490">
            <a:off x="6800850" y="120015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1" name="Picture 31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8471">
            <a:off x="7239000" y="26670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Picture 24" descr="сканирование00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71188">
            <a:off x="6688138" y="3446462"/>
            <a:ext cx="2057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357166"/>
            <a:ext cx="4847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Варианты узоров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6" name="Picture 26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58243">
            <a:off x="1949450" y="10255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7" name="Picture 27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152875">
            <a:off x="3032125" y="8858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5" name="Picture 25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73138">
            <a:off x="1549400" y="243522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1115">
            <a:off x="4724400" y="28194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77502">
            <a:off x="2743200" y="2971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849312" flipH="1">
            <a:off x="6432550" y="4205288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04207" flipH="1">
            <a:off x="693738" y="4105275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сканирование00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676400"/>
            <a:ext cx="2590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81200" flipV="1">
            <a:off x="3429000" y="56388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77787">
            <a:off x="4495800" y="55626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06924" flipV="1">
            <a:off x="3276600" y="4038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1682">
            <a:off x="4343400" y="40386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сканирование00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752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951">
            <a:off x="5486400" y="50292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27063" flipV="1">
            <a:off x="2362200" y="50292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971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64332">
            <a:off x="5724525" y="8286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2" name="Picture 22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81216">
            <a:off x="6192838" y="23526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3" name="Picture 23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21115">
            <a:off x="4343400" y="4800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4" name="Picture 24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887430">
            <a:off x="3429000" y="4800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8" name="Picture 28" descr="сканирование0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50738">
            <a:off x="4714875" y="9398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9" name="Picture 29" descr="сканирование00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5951">
            <a:off x="6786563" y="145415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0" name="Picture 30" descr="сканирование00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27063" flipV="1">
            <a:off x="744538" y="1497013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сканирование003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33400"/>
            <a:ext cx="1371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сканирование003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14546" cy="18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183" y="0"/>
            <a:ext cx="194981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3446"/>
            <a:ext cx="18888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2646" y="4929198"/>
            <a:ext cx="22613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0" name="Picture 24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50172">
            <a:off x="5403057" y="594518"/>
            <a:ext cx="914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3" name="Picture 17" descr="сканирование0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86217">
            <a:off x="4841875" y="4781550"/>
            <a:ext cx="9144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15" descr="сканирование00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42336">
            <a:off x="3467100" y="4718050"/>
            <a:ext cx="91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2" name="Picture 16" descr="сканирование00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75630">
            <a:off x="4332288" y="3490913"/>
            <a:ext cx="914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 descr="сканирование00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8600" flipH="1">
            <a:off x="3810000" y="304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14" descr="сканирование00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24578">
            <a:off x="4830763" y="2179637"/>
            <a:ext cx="1905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 descr="сканирование00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97811" flipH="1">
            <a:off x="2590800" y="2209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сканирование00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895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сканирование00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8956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сканирование00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990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сканирование00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962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8" descr="сканирование003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2658">
            <a:off x="6950075" y="1366838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19" descr="сканирование003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586034">
            <a:off x="666750" y="1085850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20" descr="сканирование00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212178">
            <a:off x="1981200" y="304800"/>
            <a:ext cx="1316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21" descr="сканирование00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9684">
            <a:off x="5943600" y="228600"/>
            <a:ext cx="1316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23" descr="сканирование00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01047">
            <a:off x="6484938" y="1376363"/>
            <a:ext cx="914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1" name="Picture 25" descr="сканирование00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0034">
            <a:off x="1979613" y="1524000"/>
            <a:ext cx="914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26" descr="сканирование00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201195">
            <a:off x="2967832" y="607219"/>
            <a:ext cx="914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5984" cy="19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0"/>
            <a:ext cx="1928794" cy="22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2646" y="4929198"/>
            <a:ext cx="22613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80410"/>
            <a:ext cx="1857356" cy="21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3814">
            <a:off x="7183742" y="4890314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376981" y="0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329" y="-152331"/>
            <a:ext cx="176701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encrypted-tbn1.gstatic.com/images?q=tbn:ANd9GcSw0d9WLF46krdKd0eInppNRyx8AYnG2yz5WVvcVQQrsnrl2Rt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496"/>
            <a:ext cx="5940425" cy="338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00100" y="1000108"/>
            <a:ext cx="7282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УСПЕХОВ!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428604"/>
            <a:ext cx="521497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лет назад мастера создавали изделия из гончарных глин.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Называлась она майоликой. Ее делают и сейчас. Яркий гжельский</a:t>
            </a:r>
            <a:endParaRPr lang="en-US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defRPr/>
            </a:pP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квасник из майолики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сугубо русский сосуд, не имевший аналогов в западноевропейской  керамике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472" y="1928802"/>
            <a:ext cx="2796665" cy="3020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00042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середине 18 века ученым Д.И.Виноградовым был открыт секрет состава фарфоровой массы. Гжельские мастера начинают создавать изделия из фарфора.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http://www.ruspromysel.ru/gzhel/images/1815.jpg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108" y="3571876"/>
            <a:ext cx="4786346" cy="29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1000108"/>
            <a:ext cx="48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эскизам художников опытные мастера-модельщики на специальных станках вытачивают гипсовые модели будущих изделий.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1766"/>
            <a:ext cx="3946555" cy="389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14546" cy="188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4164"/>
            <a:ext cx="1785918" cy="209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2646" y="4929198"/>
            <a:ext cx="22613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071546"/>
            <a:ext cx="500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Фарфоровые изделия изготавливаются путем литья в гипсовых формах.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Шликер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(жидкую фарфоровую массу) литейщик заливает в формы.  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28"/>
            <a:ext cx="372479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43108" cy="18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785918" cy="209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Данные\Мой документы\Разное\Дом\Картинки\lefttop_imag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194981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00010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Пористый гипс впитывает влагу, </a:t>
            </a:r>
            <a:r>
              <a:rPr lang="ru-RU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шликер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постепенно затвердевает и приобретает очертания формы.</a:t>
            </a:r>
          </a:p>
        </p:txBody>
      </p:sp>
      <p:pic>
        <p:nvPicPr>
          <p:cNvPr id="9" name="Picture 4" descr="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1791" y="1928802"/>
            <a:ext cx="404311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510</TotalTime>
  <Words>359</Words>
  <Application>Microsoft Office PowerPoint</Application>
  <PresentationFormat>Экран (4:3)</PresentationFormat>
  <Paragraphs>48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</dc:title>
  <dc:description>Презентация скачана с сайта МБОУ СОШ № 31 г. Новочеркасска  http://school31novoch.ucoz.ru/</dc:description>
  <cp:lastModifiedBy>RePack by Diakov</cp:lastModifiedBy>
  <cp:revision>61</cp:revision>
  <dcterms:modified xsi:type="dcterms:W3CDTF">2023-08-13T14:56:19Z</dcterms:modified>
</cp:coreProperties>
</file>