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63" r:id="rId5"/>
    <p:sldId id="265" r:id="rId6"/>
    <p:sldId id="279" r:id="rId7"/>
    <p:sldId id="266" r:id="rId8"/>
    <p:sldId id="267" r:id="rId9"/>
    <p:sldId id="268" r:id="rId10"/>
    <p:sldId id="269" r:id="rId11"/>
    <p:sldId id="270" r:id="rId12"/>
    <p:sldId id="273" r:id="rId13"/>
    <p:sldId id="272" r:id="rId14"/>
    <p:sldId id="274" r:id="rId15"/>
    <p:sldId id="275" r:id="rId16"/>
    <p:sldId id="278" r:id="rId17"/>
    <p:sldId id="277"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26.04.2016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Золотая Хохлома</a:t>
            </a:r>
            <a:endParaRPr lang="ru-RU" dirty="0"/>
          </a:p>
        </p:txBody>
      </p:sp>
      <p:sp>
        <p:nvSpPr>
          <p:cNvPr id="3" name="Подзаголовок 2"/>
          <p:cNvSpPr>
            <a:spLocks noGrp="1"/>
          </p:cNvSpPr>
          <p:nvPr>
            <p:ph type="subTitle" idx="1"/>
          </p:nvPr>
        </p:nvSpPr>
        <p:spPr/>
        <p:txBody>
          <a:bodyPr>
            <a:normAutofit/>
          </a:bodyPr>
          <a:lstStyle/>
          <a:p>
            <a:r>
              <a:rPr lang="ru-RU" b="1" dirty="0" smtClean="0">
                <a:solidFill>
                  <a:srgbClr val="C00000"/>
                </a:solidFill>
              </a:rPr>
              <a:t>Учитель АОУ Школы №11 г. Долгопрудного </a:t>
            </a:r>
          </a:p>
          <a:p>
            <a:r>
              <a:rPr lang="ru-RU" b="1" dirty="0" smtClean="0">
                <a:solidFill>
                  <a:srgbClr val="C00000"/>
                </a:solidFill>
              </a:rPr>
              <a:t>Даниелян Нелли </a:t>
            </a:r>
            <a:r>
              <a:rPr lang="ru-RU" b="1" dirty="0" err="1" smtClean="0">
                <a:solidFill>
                  <a:srgbClr val="C00000"/>
                </a:solidFill>
              </a:rPr>
              <a:t>Геворковна</a:t>
            </a:r>
            <a:r>
              <a:rPr lang="ru-RU" b="1" dirty="0" smtClean="0">
                <a:solidFill>
                  <a:srgbClr val="C00000"/>
                </a:solidFill>
              </a:rPr>
              <a:t> </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57200"/>
            <a:ext cx="8452048" cy="838200"/>
          </a:xfrm>
        </p:spPr>
        <p:txBody>
          <a:bodyPr/>
          <a:lstStyle/>
          <a:p>
            <a:r>
              <a:rPr lang="ru-RU" dirty="0" smtClean="0"/>
              <a:t>УЗОР ЛИСТОЧКИ</a:t>
            </a:r>
            <a:endParaRPr lang="ru-RU" dirty="0"/>
          </a:p>
        </p:txBody>
      </p:sp>
      <p:pic>
        <p:nvPicPr>
          <p:cNvPr id="4" name="Содержимое 3" descr="13090197_1544005925896360_1607023836_n.jpg"/>
          <p:cNvPicPr>
            <a:picLocks noGrp="1" noChangeAspect="1"/>
          </p:cNvPicPr>
          <p:nvPr>
            <p:ph idx="1"/>
          </p:nvPr>
        </p:nvPicPr>
        <p:blipFill>
          <a:blip r:embed="rId2" cstate="print"/>
          <a:stretch>
            <a:fillRect/>
          </a:stretch>
        </p:blipFill>
        <p:spPr>
          <a:xfrm>
            <a:off x="683568" y="1764506"/>
            <a:ext cx="5904657" cy="4105275"/>
          </a:xfrm>
        </p:spPr>
      </p:pic>
      <p:sp>
        <p:nvSpPr>
          <p:cNvPr id="6" name="TextBox 5"/>
          <p:cNvSpPr txBox="1"/>
          <p:nvPr/>
        </p:nvSpPr>
        <p:spPr>
          <a:xfrm>
            <a:off x="6948265" y="2996952"/>
            <a:ext cx="1656183" cy="2862322"/>
          </a:xfrm>
          <a:prstGeom prst="rect">
            <a:avLst/>
          </a:prstGeom>
          <a:noFill/>
        </p:spPr>
        <p:txBody>
          <a:bodyPr wrap="square" rtlCol="0">
            <a:spAutoFit/>
          </a:bodyPr>
          <a:lstStyle/>
          <a:p>
            <a:r>
              <a:rPr lang="ru-RU" dirty="0" smtClean="0"/>
              <a:t>В хохломском узоре «листочки» кроме красного и черного цветов используются также зеленый и желтый.</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РОСПИСЬ САЛФЕТНИЦЫ</a:t>
            </a:r>
            <a:endParaRPr lang="ru-RU" dirty="0"/>
          </a:p>
        </p:txBody>
      </p:sp>
      <p:pic>
        <p:nvPicPr>
          <p:cNvPr id="3" name="Рисунок 2" descr="13090442_1544005939229692_833435021_n.jpg"/>
          <p:cNvPicPr>
            <a:picLocks noChangeAspect="1"/>
          </p:cNvPicPr>
          <p:nvPr/>
        </p:nvPicPr>
        <p:blipFill>
          <a:blip r:embed="rId2" cstate="print"/>
          <a:stretch>
            <a:fillRect/>
          </a:stretch>
        </p:blipFill>
        <p:spPr>
          <a:xfrm>
            <a:off x="467544" y="1700808"/>
            <a:ext cx="6048672" cy="4536504"/>
          </a:xfrm>
          <a:prstGeom prst="rect">
            <a:avLst/>
          </a:prstGeom>
        </p:spPr>
      </p:pic>
      <p:sp>
        <p:nvSpPr>
          <p:cNvPr id="5" name="TextBox 4"/>
          <p:cNvSpPr txBox="1"/>
          <p:nvPr/>
        </p:nvSpPr>
        <p:spPr>
          <a:xfrm>
            <a:off x="6804248" y="1772817"/>
            <a:ext cx="2016224" cy="4668332"/>
          </a:xfrm>
          <a:prstGeom prst="rect">
            <a:avLst/>
          </a:prstGeom>
          <a:noFill/>
        </p:spPr>
        <p:txBody>
          <a:bodyPr wrap="square" rtlCol="0">
            <a:spAutoFit/>
          </a:bodyPr>
          <a:lstStyle/>
          <a:p>
            <a:r>
              <a:rPr lang="ru-RU" dirty="0" smtClean="0"/>
              <a:t>Свободное расположение листочков и травки   подчеркивает форму изделия, придает легкость и пышность узору.</a:t>
            </a:r>
          </a:p>
          <a:p>
            <a:r>
              <a:rPr lang="ru-RU" dirty="0" smtClean="0"/>
              <a:t>Создаем свою композицию, применяя хохломскую палитру красок: красный, зеленый, черный и желтый цвета.</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УЗОР ЯГОДЫ</a:t>
            </a:r>
            <a:endParaRPr lang="ru-RU" dirty="0"/>
          </a:p>
        </p:txBody>
      </p:sp>
      <p:pic>
        <p:nvPicPr>
          <p:cNvPr id="5" name="Содержимое 4" descr="13084154_1544005935896359_1278958673_n.jpg"/>
          <p:cNvPicPr>
            <a:picLocks noGrp="1" noChangeAspect="1"/>
          </p:cNvPicPr>
          <p:nvPr>
            <p:ph idx="1"/>
          </p:nvPr>
        </p:nvPicPr>
        <p:blipFill>
          <a:blip r:embed="rId2" cstate="print"/>
          <a:stretch>
            <a:fillRect/>
          </a:stretch>
        </p:blipFill>
        <p:spPr>
          <a:xfrm>
            <a:off x="395536" y="1700808"/>
            <a:ext cx="5256584" cy="4104456"/>
          </a:xfrm>
        </p:spPr>
      </p:pic>
      <p:sp>
        <p:nvSpPr>
          <p:cNvPr id="4" name="TextBox 3"/>
          <p:cNvSpPr txBox="1"/>
          <p:nvPr/>
        </p:nvSpPr>
        <p:spPr>
          <a:xfrm>
            <a:off x="5940152" y="1628800"/>
            <a:ext cx="2808312" cy="4524315"/>
          </a:xfrm>
          <a:prstGeom prst="rect">
            <a:avLst/>
          </a:prstGeom>
          <a:noFill/>
        </p:spPr>
        <p:txBody>
          <a:bodyPr wrap="square" rtlCol="0">
            <a:spAutoFit/>
          </a:bodyPr>
          <a:lstStyle/>
          <a:p>
            <a:r>
              <a:rPr lang="ru-RU" dirty="0" smtClean="0"/>
              <a:t>На этом занятии мы учимся рисовать узоры кистью и печаткой-тычком. Тычок делается из бумаги, для этого полоска бумаги сворачивается в тугую трубочку. Ягоды брусничка, смородинка и рябинка (левая сторона листа) рисуются печаткой-тычком</a:t>
            </a:r>
            <a:r>
              <a:rPr lang="ru-RU" dirty="0" smtClean="0"/>
              <a:t>. Ягоды </a:t>
            </a:r>
            <a:r>
              <a:rPr lang="ru-RU" dirty="0" smtClean="0"/>
              <a:t>крыжовник, клубничка и малинка рисуются кистью. По высохшей </a:t>
            </a:r>
            <a:r>
              <a:rPr lang="ru-RU" dirty="0" smtClean="0"/>
              <a:t>краске.</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УточкА</a:t>
            </a:r>
            <a:r>
              <a:rPr lang="ru-RU" dirty="0" smtClean="0"/>
              <a:t> «солонка»</a:t>
            </a:r>
            <a:endParaRPr lang="ru-RU" dirty="0"/>
          </a:p>
        </p:txBody>
      </p:sp>
      <p:pic>
        <p:nvPicPr>
          <p:cNvPr id="5" name="Содержимое 4" descr="13101041_1544005932563026_1755262951_n.jpg"/>
          <p:cNvPicPr>
            <a:picLocks noGrp="1" noChangeAspect="1"/>
          </p:cNvPicPr>
          <p:nvPr>
            <p:ph idx="1"/>
          </p:nvPr>
        </p:nvPicPr>
        <p:blipFill>
          <a:blip r:embed="rId2" cstate="print"/>
          <a:stretch>
            <a:fillRect/>
          </a:stretch>
        </p:blipFill>
        <p:spPr>
          <a:xfrm>
            <a:off x="539552" y="1772816"/>
            <a:ext cx="5112568" cy="3816424"/>
          </a:xfrm>
        </p:spPr>
      </p:pic>
      <p:sp>
        <p:nvSpPr>
          <p:cNvPr id="4" name="TextBox 3"/>
          <p:cNvSpPr txBox="1"/>
          <p:nvPr/>
        </p:nvSpPr>
        <p:spPr>
          <a:xfrm>
            <a:off x="5868144" y="4077072"/>
            <a:ext cx="2808312" cy="1477328"/>
          </a:xfrm>
          <a:prstGeom prst="rect">
            <a:avLst/>
          </a:prstGeom>
          <a:noFill/>
        </p:spPr>
        <p:txBody>
          <a:bodyPr wrap="square" rtlCol="0">
            <a:spAutoFit/>
          </a:bodyPr>
          <a:lstStyle/>
          <a:p>
            <a:r>
              <a:rPr lang="ru-RU" dirty="0" smtClean="0"/>
              <a:t>Расписываем изделие кистью и печаткой-тычком, используя «</a:t>
            </a:r>
            <a:r>
              <a:rPr lang="ru-RU" dirty="0" err="1" smtClean="0"/>
              <a:t>разживку</a:t>
            </a:r>
            <a:r>
              <a:rPr lang="ru-RU" dirty="0" smtClean="0"/>
              <a:t>» и другие приемы росписи.</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ОРНАМЕНТ С «ЯГОДАМИ» И «ЛИСТОЧКАМИ»</a:t>
            </a:r>
            <a:endParaRPr lang="ru-RU" dirty="0"/>
          </a:p>
        </p:txBody>
      </p:sp>
      <p:pic>
        <p:nvPicPr>
          <p:cNvPr id="3" name="Рисунок 2" descr="13090045_1544005909229695_997241525_n.jpg"/>
          <p:cNvPicPr>
            <a:picLocks noChangeAspect="1"/>
          </p:cNvPicPr>
          <p:nvPr/>
        </p:nvPicPr>
        <p:blipFill>
          <a:blip r:embed="rId2" cstate="print"/>
          <a:stretch>
            <a:fillRect/>
          </a:stretch>
        </p:blipFill>
        <p:spPr>
          <a:xfrm>
            <a:off x="539552" y="1772816"/>
            <a:ext cx="6657975" cy="4191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Вазочка для цветов</a:t>
            </a:r>
            <a:endParaRPr lang="ru-RU" dirty="0"/>
          </a:p>
        </p:txBody>
      </p:sp>
      <p:pic>
        <p:nvPicPr>
          <p:cNvPr id="3" name="Рисунок 2" descr="13089958_1544005895896363_453172725_n.jpg"/>
          <p:cNvPicPr>
            <a:picLocks noChangeAspect="1"/>
          </p:cNvPicPr>
          <p:nvPr/>
        </p:nvPicPr>
        <p:blipFill>
          <a:blip r:embed="rId2" cstate="print"/>
          <a:stretch>
            <a:fillRect/>
          </a:stretch>
        </p:blipFill>
        <p:spPr>
          <a:xfrm>
            <a:off x="395536" y="1556792"/>
            <a:ext cx="6657975" cy="4191000"/>
          </a:xfrm>
          <a:prstGeom prst="rect">
            <a:avLst/>
          </a:prstGeom>
        </p:spPr>
      </p:pic>
      <p:sp>
        <p:nvSpPr>
          <p:cNvPr id="4" name="TextBox 3"/>
          <p:cNvSpPr txBox="1"/>
          <p:nvPr/>
        </p:nvSpPr>
        <p:spPr>
          <a:xfrm>
            <a:off x="7308304" y="3140968"/>
            <a:ext cx="1584176" cy="2585323"/>
          </a:xfrm>
          <a:prstGeom prst="rect">
            <a:avLst/>
          </a:prstGeom>
          <a:noFill/>
        </p:spPr>
        <p:txBody>
          <a:bodyPr wrap="square" rtlCol="0">
            <a:spAutoFit/>
          </a:bodyPr>
          <a:lstStyle/>
          <a:p>
            <a:r>
              <a:rPr lang="ru-RU" dirty="0" smtClean="0"/>
              <a:t>Ветка спелых ягод обвивает поверхность изделия, создавая непрерывную полосу орнамента.</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Коллективная работа «хохломской букет» </a:t>
            </a:r>
            <a:endParaRPr lang="ru-RU" dirty="0"/>
          </a:p>
        </p:txBody>
      </p:sp>
      <p:sp>
        <p:nvSpPr>
          <p:cNvPr id="3" name="TextBox 2"/>
          <p:cNvSpPr txBox="1"/>
          <p:nvPr/>
        </p:nvSpPr>
        <p:spPr>
          <a:xfrm>
            <a:off x="5868144" y="1484784"/>
            <a:ext cx="2736304" cy="5355312"/>
          </a:xfrm>
          <a:prstGeom prst="rect">
            <a:avLst/>
          </a:prstGeom>
          <a:noFill/>
        </p:spPr>
        <p:txBody>
          <a:bodyPr wrap="square" rtlCol="0">
            <a:spAutoFit/>
          </a:bodyPr>
          <a:lstStyle/>
          <a:p>
            <a:r>
              <a:rPr lang="ru-RU" dirty="0" smtClean="0"/>
              <a:t>В качестве итогового занятия можно создать коллективную работу при участии всех детей. Для этого каждый ребенок заготавливает несколько лепестков из цветной бумаги желтого или красного цвета и расписывает их. Затем на большом листе ватмана выклеивается красочный хохломской букет. </a:t>
            </a:r>
            <a:r>
              <a:rPr lang="ru-RU" dirty="0" smtClean="0"/>
              <a:t>Из </a:t>
            </a:r>
            <a:r>
              <a:rPr lang="ru-RU" dirty="0" smtClean="0"/>
              <a:t>таких заготовок можно выклеить не только букет, но и гирлянду, орнамент, орнаментальную рамку</a:t>
            </a:r>
          </a:p>
          <a:p>
            <a:r>
              <a:rPr lang="ru-RU" dirty="0" smtClean="0"/>
              <a:t> и т. д.</a:t>
            </a:r>
            <a:endParaRPr lang="ru-RU" dirty="0"/>
          </a:p>
        </p:txBody>
      </p:sp>
      <p:pic>
        <p:nvPicPr>
          <p:cNvPr id="6" name="Рисунок 5" descr="13101463_1544005889229697_779753377_n.jpg"/>
          <p:cNvPicPr>
            <a:picLocks noChangeAspect="1"/>
          </p:cNvPicPr>
          <p:nvPr/>
        </p:nvPicPr>
        <p:blipFill>
          <a:blip r:embed="rId2" cstate="print"/>
          <a:stretch>
            <a:fillRect/>
          </a:stretch>
        </p:blipFill>
        <p:spPr>
          <a:xfrm>
            <a:off x="395536" y="1628801"/>
            <a:ext cx="5184576" cy="37444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«золотые травы </a:t>
            </a:r>
            <a:r>
              <a:rPr lang="ru-RU" dirty="0" err="1" smtClean="0"/>
              <a:t>россии</a:t>
            </a:r>
            <a:r>
              <a:rPr lang="ru-RU" dirty="0" smtClean="0"/>
              <a:t>»</a:t>
            </a:r>
            <a:endParaRPr lang="ru-RU" dirty="0"/>
          </a:p>
        </p:txBody>
      </p:sp>
      <p:pic>
        <p:nvPicPr>
          <p:cNvPr id="3" name="Рисунок 2" descr="13081808_1544005902563029_2050151522_n.jpg"/>
          <p:cNvPicPr>
            <a:picLocks noChangeAspect="1"/>
          </p:cNvPicPr>
          <p:nvPr/>
        </p:nvPicPr>
        <p:blipFill>
          <a:blip r:embed="rId2" cstate="print"/>
          <a:stretch>
            <a:fillRect/>
          </a:stretch>
        </p:blipFill>
        <p:spPr>
          <a:xfrm>
            <a:off x="539552" y="1484784"/>
            <a:ext cx="6638925" cy="4019550"/>
          </a:xfrm>
          <a:prstGeom prst="rect">
            <a:avLst/>
          </a:prstGeom>
        </p:spPr>
      </p:pic>
      <p:sp>
        <p:nvSpPr>
          <p:cNvPr id="4" name="TextBox 3"/>
          <p:cNvSpPr txBox="1"/>
          <p:nvPr/>
        </p:nvSpPr>
        <p:spPr>
          <a:xfrm>
            <a:off x="539552" y="5661248"/>
            <a:ext cx="7128792" cy="646331"/>
          </a:xfrm>
          <a:prstGeom prst="rect">
            <a:avLst/>
          </a:prstGeom>
          <a:noFill/>
        </p:spPr>
        <p:txBody>
          <a:bodyPr wrap="square" rtlCol="0">
            <a:spAutoFit/>
          </a:bodyPr>
          <a:lstStyle/>
          <a:p>
            <a:r>
              <a:rPr lang="ru-RU" dirty="0" smtClean="0"/>
              <a:t>Букет будет более красивым и пышным, если  дополним его легкими веточками травки. </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60648"/>
            <a:ext cx="8686800" cy="1368152"/>
          </a:xfrm>
        </p:spPr>
        <p:txBody>
          <a:bodyPr>
            <a:normAutofit/>
          </a:bodyPr>
          <a:lstStyle/>
          <a:p>
            <a:r>
              <a:rPr lang="ru-RU" sz="2800" b="1" dirty="0" smtClean="0">
                <a:solidFill>
                  <a:schemeClr val="accent2">
                    <a:lumMod val="75000"/>
                  </a:schemeClr>
                </a:solidFill>
              </a:rPr>
              <a:t>Золотая хохлома</a:t>
            </a:r>
            <a:r>
              <a:rPr lang="ru-RU" sz="2800" dirty="0" smtClean="0">
                <a:solidFill>
                  <a:schemeClr val="accent2">
                    <a:lumMod val="75000"/>
                  </a:schemeClr>
                </a:solidFill>
              </a:rPr>
              <a:t> — один из старинных самобытных русских народных промыслов.</a:t>
            </a:r>
            <a:endParaRPr lang="ru-RU" sz="2800" dirty="0">
              <a:solidFill>
                <a:schemeClr val="accent2">
                  <a:lumMod val="75000"/>
                </a:schemeClr>
              </a:solidFill>
            </a:endParaRPr>
          </a:p>
        </p:txBody>
      </p:sp>
      <p:pic>
        <p:nvPicPr>
          <p:cNvPr id="5" name="Содержимое 4" descr="Xoxloma1.jpg"/>
          <p:cNvPicPr>
            <a:picLocks noGrp="1" noChangeAspect="1"/>
          </p:cNvPicPr>
          <p:nvPr>
            <p:ph sz="half" idx="1"/>
          </p:nvPr>
        </p:nvPicPr>
        <p:blipFill>
          <a:blip r:embed="rId2" cstate="print"/>
          <a:stretch>
            <a:fillRect/>
          </a:stretch>
        </p:blipFill>
        <p:spPr>
          <a:xfrm>
            <a:off x="395536" y="1844824"/>
            <a:ext cx="3923739" cy="4724400"/>
          </a:xfrm>
        </p:spPr>
      </p:pic>
      <p:pic>
        <p:nvPicPr>
          <p:cNvPr id="6" name="Содержимое 5" descr="IMG_7915_min.jpg"/>
          <p:cNvPicPr>
            <a:picLocks noGrp="1" noChangeAspect="1"/>
          </p:cNvPicPr>
          <p:nvPr>
            <p:ph sz="half" idx="2"/>
          </p:nvPr>
        </p:nvPicPr>
        <p:blipFill>
          <a:blip r:embed="rId3" cstate="print"/>
          <a:stretch>
            <a:fillRect/>
          </a:stretch>
        </p:blipFill>
        <p:spPr>
          <a:xfrm>
            <a:off x="5076056" y="1844824"/>
            <a:ext cx="3543300" cy="479640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solidFill>
                  <a:schemeClr val="accent2">
                    <a:lumMod val="75000"/>
                  </a:schemeClr>
                </a:solidFill>
              </a:rPr>
              <a:t>Символом хохломской росписи стала огненная жар-птица, украшенная яркими цветами. Столицей золотой хохломы по праву считается город Семенов, расположенный в 80 километрах от Нижнего Новгорода.</a:t>
            </a:r>
            <a:endParaRPr lang="ru-RU" sz="2000" dirty="0">
              <a:solidFill>
                <a:schemeClr val="accent2">
                  <a:lumMod val="75000"/>
                </a:schemeClr>
              </a:solidFill>
            </a:endParaRPr>
          </a:p>
        </p:txBody>
      </p:sp>
      <p:pic>
        <p:nvPicPr>
          <p:cNvPr id="5" name="Содержимое 4" descr="20632019.jpg"/>
          <p:cNvPicPr>
            <a:picLocks noGrp="1" noChangeAspect="1"/>
          </p:cNvPicPr>
          <p:nvPr>
            <p:ph sz="half" idx="1"/>
          </p:nvPr>
        </p:nvPicPr>
        <p:blipFill>
          <a:blip r:embed="rId2" cstate="print"/>
          <a:stretch>
            <a:fillRect/>
          </a:stretch>
        </p:blipFill>
        <p:spPr>
          <a:xfrm>
            <a:off x="611560" y="1700808"/>
            <a:ext cx="3231490" cy="4724400"/>
          </a:xfrm>
        </p:spPr>
      </p:pic>
      <p:pic>
        <p:nvPicPr>
          <p:cNvPr id="6" name="Содержимое 5" descr="зо.jpg"/>
          <p:cNvPicPr>
            <a:picLocks noGrp="1" noChangeAspect="1"/>
          </p:cNvPicPr>
          <p:nvPr>
            <p:ph sz="half" idx="2"/>
          </p:nvPr>
        </p:nvPicPr>
        <p:blipFill>
          <a:blip r:embed="rId3" cstate="print"/>
          <a:stretch>
            <a:fillRect/>
          </a:stretch>
        </p:blipFill>
        <p:spPr>
          <a:xfrm>
            <a:off x="4283968" y="2060848"/>
            <a:ext cx="4343400" cy="4343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531640"/>
          </a:xfrm>
        </p:spPr>
        <p:txBody>
          <a:bodyPr>
            <a:noAutofit/>
          </a:bodyPr>
          <a:lstStyle/>
          <a:p>
            <a:r>
              <a:rPr lang="ru-RU" sz="1600" dirty="0" smtClean="0">
                <a:solidFill>
                  <a:schemeClr val="accent2">
                    <a:lumMod val="75000"/>
                  </a:schemeClr>
                </a:solidFill>
              </a:rPr>
              <a:t>главным отличительным элементом является «травка». В хохломской росписи «травкой» называется орнамент, выполненный отдельными ритмично расположенными мазками.</a:t>
            </a:r>
            <a:br>
              <a:rPr lang="ru-RU" sz="1600" dirty="0" smtClean="0">
                <a:solidFill>
                  <a:schemeClr val="accent2">
                    <a:lumMod val="75000"/>
                  </a:schemeClr>
                </a:solidFill>
              </a:rPr>
            </a:br>
            <a:r>
              <a:rPr lang="ru-RU" sz="1600" dirty="0" smtClean="0">
                <a:solidFill>
                  <a:schemeClr val="accent2">
                    <a:lumMod val="75000"/>
                  </a:schemeClr>
                </a:solidFill>
              </a:rPr>
              <a:t>Все </a:t>
            </a:r>
            <a:r>
              <a:rPr lang="ru-RU" sz="1600" dirty="0" smtClean="0">
                <a:solidFill>
                  <a:schemeClr val="accent2">
                    <a:lumMod val="75000"/>
                  </a:schemeClr>
                </a:solidFill>
              </a:rPr>
              <a:t>элементы орнамента рисуются сразу кистью, без нанесения предварительного рисунка карандашом, при этом кисточку надо держать тремя пальцами перпендикулярно поверхности листа. </a:t>
            </a:r>
            <a:endParaRPr lang="ru-RU" sz="1600" dirty="0">
              <a:solidFill>
                <a:schemeClr val="accent2">
                  <a:lumMod val="75000"/>
                </a:schemeClr>
              </a:solidFill>
            </a:endParaRPr>
          </a:p>
        </p:txBody>
      </p:sp>
      <p:pic>
        <p:nvPicPr>
          <p:cNvPr id="12" name="Рисунок 11" descr="_priemi_raboti_1.jpg"/>
          <p:cNvPicPr>
            <a:picLocks noChangeAspect="1"/>
          </p:cNvPicPr>
          <p:nvPr/>
        </p:nvPicPr>
        <p:blipFill>
          <a:blip r:embed="rId2" cstate="print"/>
          <a:stretch>
            <a:fillRect/>
          </a:stretch>
        </p:blipFill>
        <p:spPr>
          <a:xfrm>
            <a:off x="539552" y="2319337"/>
            <a:ext cx="8136904" cy="3701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3">
                    <a:lumMod val="75000"/>
                  </a:schemeClr>
                </a:solidFill>
              </a:rPr>
              <a:t>     </a:t>
            </a:r>
            <a:r>
              <a:rPr lang="ru-RU" dirty="0" smtClean="0">
                <a:solidFill>
                  <a:schemeClr val="accent2">
                    <a:lumMod val="75000"/>
                  </a:schemeClr>
                </a:solidFill>
              </a:rPr>
              <a:t>УЗОР ТРАВКА</a:t>
            </a:r>
            <a:endParaRPr lang="ru-RU" dirty="0">
              <a:solidFill>
                <a:schemeClr val="accent2">
                  <a:lumMod val="75000"/>
                </a:schemeClr>
              </a:solidFill>
            </a:endParaRPr>
          </a:p>
        </p:txBody>
      </p:sp>
      <p:pic>
        <p:nvPicPr>
          <p:cNvPr id="4" name="Содержимое 3" descr="13084217_1544005919229694_325611593_n.jpg"/>
          <p:cNvPicPr>
            <a:picLocks noGrp="1" noChangeAspect="1"/>
          </p:cNvPicPr>
          <p:nvPr>
            <p:ph idx="1"/>
          </p:nvPr>
        </p:nvPicPr>
        <p:blipFill>
          <a:blip r:embed="rId2" cstate="print"/>
          <a:stretch>
            <a:fillRect/>
          </a:stretch>
        </p:blipFill>
        <p:spPr>
          <a:xfrm>
            <a:off x="971600" y="1556792"/>
            <a:ext cx="7344816" cy="468052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b="1" dirty="0" smtClean="0">
                <a:solidFill>
                  <a:schemeClr val="accent2">
                    <a:lumMod val="75000"/>
                  </a:schemeClr>
                </a:solidFill>
              </a:rPr>
              <a:t>В упражнение включены главные элементы «травки»:</a:t>
            </a:r>
            <a:r>
              <a:rPr lang="ru-RU" b="1" dirty="0" smtClean="0">
                <a:solidFill>
                  <a:schemeClr val="accent2">
                    <a:lumMod val="75000"/>
                  </a:schemeClr>
                </a:solidFill>
              </a:rPr>
              <a:t/>
            </a:r>
            <a:br>
              <a:rPr lang="ru-RU" b="1" dirty="0" smtClean="0">
                <a:solidFill>
                  <a:schemeClr val="accent2">
                    <a:lumMod val="75000"/>
                  </a:schemeClr>
                </a:solidFill>
              </a:rPr>
            </a:br>
            <a:endParaRPr lang="ru-RU" dirty="0">
              <a:solidFill>
                <a:schemeClr val="accent2">
                  <a:lumMod val="75000"/>
                </a:schemeClr>
              </a:solidFill>
            </a:endParaRPr>
          </a:p>
        </p:txBody>
      </p:sp>
      <p:sp>
        <p:nvSpPr>
          <p:cNvPr id="4" name="TextBox 3"/>
          <p:cNvSpPr txBox="1"/>
          <p:nvPr/>
        </p:nvSpPr>
        <p:spPr>
          <a:xfrm>
            <a:off x="395536" y="980728"/>
            <a:ext cx="7200800" cy="2862322"/>
          </a:xfrm>
          <a:prstGeom prst="rect">
            <a:avLst/>
          </a:prstGeom>
          <a:noFill/>
        </p:spPr>
        <p:txBody>
          <a:bodyPr wrap="square" rtlCol="0">
            <a:spAutoFit/>
          </a:bodyPr>
          <a:lstStyle/>
          <a:p>
            <a:r>
              <a:rPr lang="ru-RU" b="1" u="sng" dirty="0" smtClean="0"/>
              <a:t>«</a:t>
            </a:r>
            <a:r>
              <a:rPr lang="ru-RU" b="1" u="sng" dirty="0" err="1" smtClean="0"/>
              <a:t>Осочки</a:t>
            </a:r>
            <a:r>
              <a:rPr lang="ru-RU" b="1" u="sng" dirty="0" smtClean="0"/>
              <a:t>» </a:t>
            </a:r>
            <a:r>
              <a:rPr lang="ru-RU" dirty="0" smtClean="0"/>
              <a:t>— самый простой элемент узора; он выполняется легким движением кончика кисти сверху вниз;</a:t>
            </a:r>
          </a:p>
          <a:p>
            <a:r>
              <a:rPr lang="ru-RU" b="1" u="sng" dirty="0" smtClean="0"/>
              <a:t>«Травинки» </a:t>
            </a:r>
            <a:r>
              <a:rPr lang="ru-RU" dirty="0" smtClean="0"/>
              <a:t>— это мазки с небольшим плавным утолщением;</a:t>
            </a:r>
          </a:p>
          <a:p>
            <a:r>
              <a:rPr lang="ru-RU" b="1" u="sng" dirty="0" smtClean="0"/>
              <a:t>«Капельки» </a:t>
            </a:r>
            <a:r>
              <a:rPr lang="ru-RU" dirty="0" smtClean="0"/>
              <a:t>рисуются приемом прикладывания кисти к бумаге;</a:t>
            </a:r>
          </a:p>
          <a:p>
            <a:r>
              <a:rPr lang="ru-RU" b="1" u="sng" dirty="0" smtClean="0"/>
              <a:t>«Усики» </a:t>
            </a:r>
            <a:r>
              <a:rPr lang="ru-RU" dirty="0" smtClean="0"/>
              <a:t>рисуются в виде непрерывной линии одинаковой толщины, закрученной в спираль.</a:t>
            </a:r>
          </a:p>
          <a:p>
            <a:r>
              <a:rPr lang="ru-RU" b="1" u="sng" dirty="0" smtClean="0"/>
              <a:t>«Завитки» </a:t>
            </a:r>
            <a:r>
              <a:rPr lang="ru-RU" dirty="0" smtClean="0"/>
              <a:t>выполняются с легким нажимом в середине элемента;</a:t>
            </a:r>
          </a:p>
          <a:p>
            <a:r>
              <a:rPr lang="ru-RU" b="1" u="sng" dirty="0" smtClean="0"/>
              <a:t>«Кустик» </a:t>
            </a:r>
            <a:r>
              <a:rPr lang="ru-RU" dirty="0" smtClean="0"/>
              <a:t>—это наиболее сложный элемент «травки»; он состоит из более простых симметрично расположенных элементов — «</a:t>
            </a:r>
            <a:r>
              <a:rPr lang="ru-RU" dirty="0" err="1" smtClean="0"/>
              <a:t>осочек</a:t>
            </a:r>
            <a:r>
              <a:rPr lang="ru-RU" dirty="0" smtClean="0"/>
              <a:t>», «травинок», «капелек», «усиков» и «завитков».</a:t>
            </a:r>
            <a:endParaRPr lang="ru-RU" dirty="0"/>
          </a:p>
        </p:txBody>
      </p:sp>
      <p:pic>
        <p:nvPicPr>
          <p:cNvPr id="9" name="Содержимое 8" descr="butonchik-roszi.jpg"/>
          <p:cNvPicPr>
            <a:picLocks noGrp="1" noChangeAspect="1"/>
          </p:cNvPicPr>
          <p:nvPr>
            <p:ph idx="1"/>
          </p:nvPr>
        </p:nvPicPr>
        <p:blipFill>
          <a:blip r:embed="rId2" cstate="print"/>
          <a:stretch>
            <a:fillRect/>
          </a:stretch>
        </p:blipFill>
        <p:spPr>
          <a:xfrm>
            <a:off x="4644008" y="4005064"/>
            <a:ext cx="3307632" cy="24482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Рисунок 11" descr="83156254_4195696_ret_11.jpg"/>
          <p:cNvPicPr>
            <a:picLocks noChangeAspect="1"/>
          </p:cNvPicPr>
          <p:nvPr/>
        </p:nvPicPr>
        <p:blipFill>
          <a:blip r:embed="rId3" cstate="print"/>
          <a:stretch>
            <a:fillRect/>
          </a:stretch>
        </p:blipFill>
        <p:spPr>
          <a:xfrm>
            <a:off x="611560" y="4005064"/>
            <a:ext cx="3456384" cy="24482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57200"/>
            <a:ext cx="7632848" cy="838200"/>
          </a:xfrm>
        </p:spPr>
        <p:txBody>
          <a:bodyPr>
            <a:normAutofit/>
          </a:bodyPr>
          <a:lstStyle/>
          <a:p>
            <a:r>
              <a:rPr lang="ru-RU" sz="2000" dirty="0" smtClean="0">
                <a:solidFill>
                  <a:schemeClr val="accent2">
                    <a:lumMod val="75000"/>
                  </a:schemeClr>
                </a:solidFill>
              </a:rPr>
              <a:t>Самостоятельно украшаем ложку элементами </a:t>
            </a:r>
            <a:r>
              <a:rPr lang="ru-RU" sz="2000" dirty="0" smtClean="0">
                <a:solidFill>
                  <a:schemeClr val="accent2">
                    <a:lumMod val="75000"/>
                  </a:schemeClr>
                </a:solidFill>
              </a:rPr>
              <a:t>травяного </a:t>
            </a:r>
            <a:r>
              <a:rPr lang="ru-RU" sz="2000" dirty="0" smtClean="0">
                <a:solidFill>
                  <a:schemeClr val="accent2">
                    <a:lumMod val="75000"/>
                  </a:schemeClr>
                </a:solidFill>
              </a:rPr>
              <a:t>орнамента, используя два цвета — черный и красный.</a:t>
            </a:r>
            <a:endParaRPr lang="ru-RU" sz="2000" dirty="0">
              <a:solidFill>
                <a:schemeClr val="accent2">
                  <a:lumMod val="75000"/>
                </a:schemeClr>
              </a:solidFill>
            </a:endParaRPr>
          </a:p>
        </p:txBody>
      </p:sp>
      <p:pic>
        <p:nvPicPr>
          <p:cNvPr id="4" name="Содержимое 3" descr="13090532_1544005945896358_1261872072_n.jpg"/>
          <p:cNvPicPr>
            <a:picLocks noGrp="1" noChangeAspect="1"/>
          </p:cNvPicPr>
          <p:nvPr>
            <p:ph idx="1"/>
          </p:nvPr>
        </p:nvPicPr>
        <p:blipFill>
          <a:blip r:embed="rId2" cstate="print"/>
          <a:stretch>
            <a:fillRect/>
          </a:stretch>
        </p:blipFill>
        <p:spPr>
          <a:xfrm>
            <a:off x="971600" y="1669256"/>
            <a:ext cx="7344815" cy="478408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32656"/>
            <a:ext cx="8686800" cy="1152128"/>
          </a:xfrm>
        </p:spPr>
        <p:txBody>
          <a:bodyPr>
            <a:noAutofit/>
          </a:bodyPr>
          <a:lstStyle/>
          <a:p>
            <a:r>
              <a:rPr lang="ru-RU" sz="2000" dirty="0" smtClean="0"/>
              <a:t> </a:t>
            </a:r>
            <a:r>
              <a:rPr lang="ru-RU" sz="3200" dirty="0" smtClean="0"/>
              <a:t>ТРАВЯНОЙ ОРНАМЕНТ </a:t>
            </a:r>
            <a:endParaRPr lang="ru-RU" sz="3200" dirty="0"/>
          </a:p>
        </p:txBody>
      </p:sp>
      <p:pic>
        <p:nvPicPr>
          <p:cNvPr id="4" name="Содержимое 3" descr="13084177_1544005892563030_593962830_n.jpg"/>
          <p:cNvPicPr>
            <a:picLocks noGrp="1" noChangeAspect="1"/>
          </p:cNvPicPr>
          <p:nvPr>
            <p:ph idx="1"/>
          </p:nvPr>
        </p:nvPicPr>
        <p:blipFill>
          <a:blip r:embed="rId2" cstate="print"/>
          <a:stretch>
            <a:fillRect/>
          </a:stretch>
        </p:blipFill>
        <p:spPr>
          <a:xfrm>
            <a:off x="467545" y="1412776"/>
            <a:ext cx="6048671" cy="4392488"/>
          </a:xfrm>
        </p:spPr>
      </p:pic>
      <p:sp>
        <p:nvSpPr>
          <p:cNvPr id="5" name="TextBox 4"/>
          <p:cNvSpPr txBox="1"/>
          <p:nvPr/>
        </p:nvSpPr>
        <p:spPr>
          <a:xfrm>
            <a:off x="6588224" y="1844823"/>
            <a:ext cx="2232248" cy="3970318"/>
          </a:xfrm>
          <a:prstGeom prst="rect">
            <a:avLst/>
          </a:prstGeom>
          <a:noFill/>
        </p:spPr>
        <p:txBody>
          <a:bodyPr wrap="square" rtlCol="0">
            <a:spAutoFit/>
          </a:bodyPr>
          <a:lstStyle/>
          <a:p>
            <a:r>
              <a:rPr lang="ru-RU" dirty="0" smtClean="0"/>
              <a:t>Сначала  рисуем ведущий </a:t>
            </a:r>
            <a:r>
              <a:rPr lang="ru-RU" dirty="0" err="1" smtClean="0"/>
              <a:t>стебль</a:t>
            </a:r>
            <a:r>
              <a:rPr lang="ru-RU" dirty="0" smtClean="0"/>
              <a:t> «</a:t>
            </a:r>
            <a:r>
              <a:rPr lang="ru-RU" dirty="0" err="1" smtClean="0"/>
              <a:t>криуля</a:t>
            </a:r>
            <a:r>
              <a:rPr lang="ru-RU" dirty="0" smtClean="0"/>
              <a:t>». Главный элемент «</a:t>
            </a:r>
            <a:r>
              <a:rPr lang="ru-RU" dirty="0" err="1" smtClean="0"/>
              <a:t>криуля</a:t>
            </a:r>
            <a:r>
              <a:rPr lang="ru-RU" dirty="0" smtClean="0"/>
              <a:t>» — «завиток», он имеет одинаковую длину и закручивается попеременно то вверх, то вниз. Затем узор усложняется добавлением красных и черных «кустиков».</a:t>
            </a:r>
            <a:endParaRPr lang="ru-RU" dirty="0"/>
          </a:p>
        </p:txBody>
      </p:sp>
      <p:sp>
        <p:nvSpPr>
          <p:cNvPr id="6" name="TextBox 5"/>
          <p:cNvSpPr txBox="1"/>
          <p:nvPr/>
        </p:nvSpPr>
        <p:spPr>
          <a:xfrm>
            <a:off x="179512" y="5517232"/>
            <a:ext cx="8856984" cy="369332"/>
          </a:xfrm>
          <a:prstGeom prst="rect">
            <a:avLst/>
          </a:prstGeom>
          <a:noFill/>
        </p:spPr>
        <p:txBody>
          <a:bodyPr wrap="square" rtlCol="0">
            <a:spAutoFit/>
          </a:bodyPr>
          <a:lstStyle/>
          <a:p>
            <a:r>
              <a:rPr lang="ru-RU" dirty="0" smtClean="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РОСПИСЬ ЧАШКИ </a:t>
            </a:r>
            <a:endParaRPr lang="ru-RU" dirty="0"/>
          </a:p>
        </p:txBody>
      </p:sp>
      <p:pic>
        <p:nvPicPr>
          <p:cNvPr id="4" name="Содержимое 3" descr="13081806_1544005905896362_1493982493_n.jpg"/>
          <p:cNvPicPr>
            <a:picLocks noGrp="1" noChangeAspect="1"/>
          </p:cNvPicPr>
          <p:nvPr>
            <p:ph idx="1"/>
          </p:nvPr>
        </p:nvPicPr>
        <p:blipFill>
          <a:blip r:embed="rId2" cstate="print"/>
          <a:stretch>
            <a:fillRect/>
          </a:stretch>
        </p:blipFill>
        <p:spPr>
          <a:xfrm>
            <a:off x="539553" y="1412776"/>
            <a:ext cx="5976663" cy="4608512"/>
          </a:xfrm>
        </p:spPr>
      </p:pic>
      <p:sp>
        <p:nvSpPr>
          <p:cNvPr id="5" name="TextBox 4"/>
          <p:cNvSpPr txBox="1"/>
          <p:nvPr/>
        </p:nvSpPr>
        <p:spPr>
          <a:xfrm>
            <a:off x="6804248" y="1340768"/>
            <a:ext cx="1944216" cy="5078313"/>
          </a:xfrm>
          <a:prstGeom prst="rect">
            <a:avLst/>
          </a:prstGeom>
          <a:noFill/>
        </p:spPr>
        <p:txBody>
          <a:bodyPr wrap="square" rtlCol="0">
            <a:spAutoFit/>
          </a:bodyPr>
          <a:lstStyle/>
          <a:p>
            <a:r>
              <a:rPr lang="ru-RU" dirty="0" smtClean="0"/>
              <a:t>При работе обращаем внимание на ритмичное чередование элементов орнамента. Плавное течение ведущей линии — «</a:t>
            </a:r>
            <a:r>
              <a:rPr lang="ru-RU" dirty="0" err="1" smtClean="0"/>
              <a:t>криуля</a:t>
            </a:r>
            <a:r>
              <a:rPr lang="ru-RU" dirty="0" smtClean="0"/>
              <a:t>» подчеркивает округлую форму изделия, красный и черный цвета придают росписи торжественное и праздничное звучание.</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172</TotalTime>
  <Words>512</Words>
  <Application>Microsoft Office PowerPoint</Application>
  <PresentationFormat>Экран (4:3)</PresentationFormat>
  <Paragraphs>37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Золотая Хохлома</vt:lpstr>
      <vt:lpstr>Золотая хохлома — один из старинных самобытных русских народных промыслов.</vt:lpstr>
      <vt:lpstr>Символом хохломской росписи стала огненная жар-птица, украшенная яркими цветами. Столицей золотой хохломы по праву считается город Семенов, расположенный в 80 километрах от Нижнего Новгорода.</vt:lpstr>
      <vt:lpstr>главным отличительным элементом является «травка». В хохломской росписи «травкой» называется орнамент, выполненный отдельными ритмично расположенными мазками. Все элементы орнамента рисуются сразу кистью, без нанесения предварительного рисунка карандашом, при этом кисточку надо держать тремя пальцами перпендикулярно поверхности листа. </vt:lpstr>
      <vt:lpstr>     УЗОР ТРАВКА</vt:lpstr>
      <vt:lpstr>В упражнение включены главные элементы «травки»: </vt:lpstr>
      <vt:lpstr>Самостоятельно украшаем ложку элементами травяного орнамента, используя два цвета — черный и красный.</vt:lpstr>
      <vt:lpstr> ТРАВЯНОЙ ОРНАМЕНТ </vt:lpstr>
      <vt:lpstr> РОСПИСЬ ЧАШКИ </vt:lpstr>
      <vt:lpstr>УЗОР ЛИСТОЧКИ</vt:lpstr>
      <vt:lpstr>РОСПИСЬ САЛФЕТНИЦЫ</vt:lpstr>
      <vt:lpstr>УЗОР ЯГОДЫ</vt:lpstr>
      <vt:lpstr>УточкА «солонка»</vt:lpstr>
      <vt:lpstr>ОРНАМЕНТ С «ЯГОДАМИ» И «ЛИСТОЧКАМИ»</vt:lpstr>
      <vt:lpstr>Вазочка для цветов</vt:lpstr>
      <vt:lpstr>Коллективная работа «хохломской букет» </vt:lpstr>
      <vt:lpstr>«золотые травы россии»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Золотая Хохлама</dc:title>
  <dc:creator>Karen</dc:creator>
  <cp:lastModifiedBy>Karen</cp:lastModifiedBy>
  <cp:revision>23</cp:revision>
  <dcterms:created xsi:type="dcterms:W3CDTF">2016-04-25T17:26:35Z</dcterms:created>
  <dcterms:modified xsi:type="dcterms:W3CDTF">2016-04-26T19:10:09Z</dcterms:modified>
</cp:coreProperties>
</file>