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72" r:id="rId20"/>
    <p:sldId id="276" r:id="rId21"/>
    <p:sldId id="277" r:id="rId22"/>
    <p:sldId id="278" r:id="rId23"/>
    <p:sldId id="279" r:id="rId24"/>
    <p:sldId id="281" r:id="rId25"/>
    <p:sldId id="28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84FEC-9284-47C6-9CEE-2816E3B9C048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ED16-5CD3-4C32-B35F-74AA73FC3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4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ED16-5CD3-4C32-B35F-74AA73FC36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5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ADDD1D-9533-4D01-A524-AFCA3A577B0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B78AFA-69D7-4588-817E-C45BB7DB04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64" y="26064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Урок </a:t>
            </a:r>
            <a:r>
              <a:rPr lang="ru-RU" sz="3200" b="1" dirty="0" smtClean="0"/>
              <a:t> изобразительного искусства </a:t>
            </a:r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6 классе на тему:</a:t>
            </a:r>
            <a:endParaRPr lang="ru-RU" sz="3200" dirty="0"/>
          </a:p>
          <a:p>
            <a:pPr algn="ctr"/>
            <a:r>
              <a:rPr lang="ru-RU" sz="3200" b="1" dirty="0"/>
              <a:t> «</a:t>
            </a:r>
            <a:r>
              <a:rPr lang="ru-RU" sz="3200" b="1" dirty="0" smtClean="0"/>
              <a:t>Портрет </a:t>
            </a:r>
            <a:r>
              <a:rPr lang="ru-RU" sz="3200" b="1" dirty="0"/>
              <a:t>как жанр живописи. Произведения выдающихся мастеров - портретистов»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07707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Учитель по ИЗО</a:t>
            </a:r>
          </a:p>
          <a:p>
            <a:pPr algn="r"/>
            <a:r>
              <a:rPr lang="ru-RU" dirty="0" smtClean="0"/>
              <a:t>Акулиничева Е.П.  </a:t>
            </a:r>
          </a:p>
          <a:p>
            <a:pPr algn="r"/>
            <a:r>
              <a:rPr lang="ru-RU" dirty="0" smtClean="0"/>
              <a:t>МБОУ «СОШ №9»</a:t>
            </a:r>
          </a:p>
          <a:p>
            <a:pPr algn="r"/>
            <a:r>
              <a:rPr lang="ru-RU" dirty="0" err="1"/>
              <a:t>г</a:t>
            </a:r>
            <a:r>
              <a:rPr lang="ru-RU" dirty="0" err="1" smtClean="0"/>
              <a:t>.Донской</a:t>
            </a:r>
            <a:r>
              <a:rPr lang="ru-RU" dirty="0" smtClean="0"/>
              <a:t> Тульской обл.</a:t>
            </a:r>
          </a:p>
          <a:p>
            <a:pPr algn="r"/>
            <a:r>
              <a:rPr lang="ru-RU" dirty="0" err="1" smtClean="0"/>
              <a:t>Мкр.Шахтерский</a:t>
            </a:r>
            <a:r>
              <a:rPr lang="ru-RU" dirty="0" smtClean="0"/>
              <a:t> </a:t>
            </a:r>
            <a:r>
              <a:rPr lang="ru-RU" dirty="0" err="1" smtClean="0"/>
              <a:t>ул.Свердлова</a:t>
            </a:r>
            <a:r>
              <a:rPr lang="ru-RU" dirty="0" smtClean="0"/>
              <a:t> 2 «А»</a:t>
            </a:r>
          </a:p>
          <a:p>
            <a:pPr algn="r"/>
            <a:endParaRPr lang="ru-RU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2" t="65492" r="3770" b="5637"/>
          <a:stretch>
            <a:fillRect/>
          </a:stretch>
        </p:blipFill>
        <p:spPr>
          <a:xfrm>
            <a:off x="2771801" y="2872052"/>
            <a:ext cx="1835076" cy="233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7861" b="6667"/>
          <a:stretch>
            <a:fillRect/>
          </a:stretch>
        </p:blipFill>
        <p:spPr bwMode="auto">
          <a:xfrm>
            <a:off x="141048" y="3284985"/>
            <a:ext cx="2501429" cy="326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4" name="Picture 3" descr="Кустодиев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104"/>
            <a:ext cx="3792364" cy="51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126" y="5517232"/>
            <a:ext cx="3409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 четверть поворота.</a:t>
            </a:r>
          </a:p>
          <a:p>
            <a:pPr algn="ctr"/>
            <a:r>
              <a:rPr lang="ru-RU" sz="2400" smtClean="0"/>
              <a:t>Борис </a:t>
            </a:r>
            <a:r>
              <a:rPr lang="ru-RU" sz="2400" smtClean="0"/>
              <a:t> </a:t>
            </a:r>
            <a:r>
              <a:rPr lang="ru-RU" sz="2400" dirty="0" smtClean="0"/>
              <a:t>Кустодиев</a:t>
            </a:r>
          </a:p>
          <a:p>
            <a:pPr algn="ctr"/>
            <a:r>
              <a:rPr lang="ru-RU" sz="2400" dirty="0" smtClean="0"/>
              <a:t>«Купец»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19248" y="5604333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пол оборота.</a:t>
            </a:r>
          </a:p>
          <a:p>
            <a:pPr algn="ctr"/>
            <a:r>
              <a:rPr lang="ru-RU" sz="2400" dirty="0"/>
              <a:t>Леонардо да Винчи,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Дама с горностаем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050" name="Picture 2" descr="G:\Дама с горноста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01" y="158992"/>
            <a:ext cx="3898947" cy="54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urikov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8117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4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В три четверти поворота.</a:t>
            </a:r>
          </a:p>
          <a:p>
            <a:pPr algn="ctr"/>
            <a:r>
              <a:rPr lang="ru-RU" sz="2400" dirty="0" smtClean="0"/>
              <a:t>Василий </a:t>
            </a:r>
            <a:r>
              <a:rPr lang="ru-RU" sz="2400" dirty="0" smtClean="0"/>
              <a:t> </a:t>
            </a:r>
            <a:r>
              <a:rPr lang="ru-RU" sz="2400" dirty="0" smtClean="0"/>
              <a:t>Суриков</a:t>
            </a:r>
          </a:p>
          <a:p>
            <a:pPr algn="ctr"/>
            <a:r>
              <a:rPr lang="ru-RU" sz="2400" dirty="0" smtClean="0"/>
              <a:t>«Сибирская красавица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17840" y="5445224"/>
            <a:ext cx="405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 профиль.</a:t>
            </a:r>
          </a:p>
          <a:p>
            <a:pPr algn="ctr"/>
            <a:r>
              <a:rPr lang="ru-RU" sz="2400" dirty="0" smtClean="0"/>
              <a:t>Федор Рокотов</a:t>
            </a:r>
          </a:p>
          <a:p>
            <a:pPr algn="ctr"/>
            <a:r>
              <a:rPr lang="ru-RU" sz="2400" dirty="0" smtClean="0"/>
              <a:t>«Портрет Екатерины 2»</a:t>
            </a:r>
          </a:p>
        </p:txBody>
      </p:sp>
      <p:pic>
        <p:nvPicPr>
          <p:cNvPr id="3075" name="Picture 3" descr="G:\Федор Рокотов - портрет Екатерин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392"/>
            <a:ext cx="4296934" cy="48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20" y="5794993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 затылка.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Леонардо да Винчи </a:t>
            </a:r>
          </a:p>
          <a:p>
            <a:pPr algn="ctr"/>
            <a:r>
              <a:rPr lang="ru-RU" sz="2000" dirty="0" smtClean="0"/>
              <a:t>«Эскиз головы Иуды»</a:t>
            </a:r>
            <a:endParaRPr lang="ru-RU" sz="2000" dirty="0"/>
          </a:p>
        </p:txBody>
      </p:sp>
      <p:pic>
        <p:nvPicPr>
          <p:cNvPr id="4098" name="Picture 2" descr="G:\эскиз головы иу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24"/>
            <a:ext cx="3816424" cy="57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76" y="260648"/>
            <a:ext cx="39792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характеру изображения: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Парадный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 человека в полный рост (на коне, стоящим или сидящим). В парадном портрете фигура обычно даётся на архитектурном или пейзажном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Полупарадный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обладает той же концепцией, что и парадный портрет, но имеет обычно поясной или поколенный срез и достаточно развитые аксессуары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Камерный портрет(простой)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используется поясное,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погрудное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оплечное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изображение. Фигура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даётся на нейтральном фоне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3008" y="4715852"/>
            <a:ext cx="4227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Полупарадный</a:t>
            </a:r>
          </a:p>
          <a:p>
            <a:pPr algn="ctr"/>
            <a:r>
              <a:rPr lang="ru-RU" sz="2400" dirty="0"/>
              <a:t>Борис Кустодиев, </a:t>
            </a:r>
          </a:p>
          <a:p>
            <a:pPr algn="ctr"/>
            <a:r>
              <a:rPr lang="ru-RU" sz="2400" dirty="0"/>
              <a:t>«Император Николай 2»</a:t>
            </a:r>
          </a:p>
          <a:p>
            <a:pPr algn="ctr"/>
            <a:endParaRPr lang="ru-RU" sz="2400" b="1" dirty="0"/>
          </a:p>
        </p:txBody>
      </p:sp>
      <p:pic>
        <p:nvPicPr>
          <p:cNvPr id="5" name="Picture 3" descr="G:\Борис Кустодиев - император Никола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07" y="404664"/>
            <a:ext cx="4227445" cy="42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83451"/>
            <a:ext cx="500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Камерный</a:t>
            </a:r>
          </a:p>
          <a:p>
            <a:pPr algn="ctr"/>
            <a:r>
              <a:rPr lang="ru-RU" sz="2000" dirty="0" smtClean="0"/>
              <a:t>Иван Крамской</a:t>
            </a:r>
          </a:p>
          <a:p>
            <a:pPr algn="ctr"/>
            <a:r>
              <a:rPr lang="ru-RU" sz="2000" dirty="0" smtClean="0"/>
              <a:t>« Портрет Дмитрия Ивановича Менделеева»</a:t>
            </a:r>
            <a:endParaRPr lang="ru-RU" sz="2000" dirty="0"/>
          </a:p>
        </p:txBody>
      </p:sp>
      <p:pic>
        <p:nvPicPr>
          <p:cNvPr id="2050" name="Picture 2" descr="G:\Иван Крамской. Портрет Дмитрия Ивановича Менделеева камер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392488" cy="54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алентин серов, портрет Николая 2 камер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96" y="116632"/>
            <a:ext cx="426899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35896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Камерный</a:t>
            </a:r>
          </a:p>
          <a:p>
            <a:pPr algn="ctr"/>
            <a:r>
              <a:rPr lang="ru-RU" sz="2400" dirty="0" smtClean="0"/>
              <a:t>Валентин Серов</a:t>
            </a:r>
          </a:p>
          <a:p>
            <a:pPr algn="ctr"/>
            <a:r>
              <a:rPr lang="ru-RU" sz="2400" dirty="0" smtClean="0"/>
              <a:t>«Портрет Николая 2»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3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146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живописному средству: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-графические ( карандаш, акварель, гравюра);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живописные ( масло, темпера, гуашь);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рельефные (например, на медалях или монетах);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кульптура;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фотопортрет.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3817"/>
            <a:ext cx="4464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Прямоугольные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Вертикальный формат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в случае одиночного портрета, самый популярный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Горизонтальный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в случае группового портрета, редко используется в случае изображения одной модели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Квадратный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(редко встречается)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появляется в развитой стадии портретного жанра. Будучи изысканным, усиливает декоративную функцию портрета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Круглый.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Victor Vasnets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3"/>
            <a:ext cx="3600400" cy="54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5534561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Прямоугольный (вертикальный формат).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Виктор Васнецов</a:t>
            </a:r>
          </a:p>
          <a:p>
            <a:pPr algn="ctr"/>
            <a:r>
              <a:rPr lang="ru-RU" sz="2000" dirty="0" smtClean="0"/>
              <a:t>«Снегурочка»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23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urikov8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5840"/>
            <a:ext cx="450239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97419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Прямоугольный</a:t>
            </a:r>
            <a:r>
              <a:rPr lang="ru-RU" dirty="0" smtClean="0"/>
              <a:t> (</a:t>
            </a:r>
            <a:r>
              <a:rPr lang="ru-RU" sz="2400" b="1" dirty="0" smtClean="0"/>
              <a:t>Горизонтальный формат). </a:t>
            </a:r>
          </a:p>
          <a:p>
            <a:pPr algn="ctr"/>
            <a:r>
              <a:rPr lang="ru-RU" sz="2400" dirty="0" smtClean="0"/>
              <a:t>Василий Суриков. </a:t>
            </a:r>
          </a:p>
          <a:p>
            <a:pPr algn="ctr"/>
            <a:r>
              <a:rPr lang="ru-RU" sz="2400" dirty="0" smtClean="0"/>
              <a:t>«Посещение царевной женского монастыря»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46847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Квадратный</a:t>
            </a:r>
          </a:p>
          <a:p>
            <a:pPr algn="ctr"/>
            <a:r>
              <a:rPr lang="ru-RU" sz="2400" dirty="0" smtClean="0"/>
              <a:t>Валентин Серов</a:t>
            </a:r>
          </a:p>
          <a:p>
            <a:pPr algn="ctr"/>
            <a:r>
              <a:rPr lang="ru-RU" sz="2400" dirty="0" smtClean="0"/>
              <a:t>«Портрет художника Исаака Левитана»</a:t>
            </a:r>
            <a:endParaRPr lang="ru-RU" sz="2400" dirty="0"/>
          </a:p>
        </p:txBody>
      </p:sp>
      <p:pic>
        <p:nvPicPr>
          <p:cNvPr id="3074" name="Picture 2" descr="G:\В.Серов Портрет худ-ка Иссаака Левита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78" y="116633"/>
            <a:ext cx="418844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al194_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953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705" y="4713066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Круглый</a:t>
            </a:r>
          </a:p>
          <a:p>
            <a:pPr algn="ctr"/>
            <a:r>
              <a:rPr lang="ru-RU" sz="2800" dirty="0" smtClean="0"/>
              <a:t>Иван Никитин </a:t>
            </a:r>
          </a:p>
          <a:p>
            <a:pPr algn="ctr"/>
            <a:r>
              <a:rPr lang="ru-RU" sz="2800" dirty="0" smtClean="0"/>
              <a:t>«Портрет Петра 1»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4509120"/>
            <a:ext cx="4695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Овальный. </a:t>
            </a:r>
          </a:p>
          <a:p>
            <a:pPr algn="ctr"/>
            <a:r>
              <a:rPr lang="ru-RU" sz="2800" dirty="0" smtClean="0"/>
              <a:t>Борис Кустодиев. </a:t>
            </a:r>
          </a:p>
          <a:p>
            <a:pPr algn="ctr"/>
            <a:r>
              <a:rPr lang="ru-RU" sz="2800" dirty="0" smtClean="0"/>
              <a:t>«Девушка на Волге»</a:t>
            </a:r>
            <a:endParaRPr lang="ru-RU" sz="2800" dirty="0"/>
          </a:p>
        </p:txBody>
      </p:sp>
      <p:pic>
        <p:nvPicPr>
          <p:cNvPr id="4098" name="Picture 2" descr="G:\Никитин Иван портрет Петр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2077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392488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Поджанры</a:t>
            </a:r>
            <a:r>
              <a:rPr lang="ru-RU" sz="2000" b="1" dirty="0" smtClean="0"/>
              <a:t> портрета:</a:t>
            </a:r>
          </a:p>
          <a:p>
            <a:r>
              <a:rPr lang="ru-RU" dirty="0" smtClean="0"/>
              <a:t> </a:t>
            </a:r>
            <a:r>
              <a:rPr lang="ru-RU" sz="2000" b="1" dirty="0"/>
              <a:t>- Исторический портрет</a:t>
            </a:r>
            <a:r>
              <a:rPr lang="ru-RU" sz="2000" dirty="0"/>
              <a:t> — изображает какого-либо деятеля прошлого. Различают</a:t>
            </a:r>
            <a:r>
              <a:rPr lang="ru-RU" sz="2000" dirty="0" smtClean="0"/>
              <a:t>:</a:t>
            </a:r>
          </a:p>
          <a:p>
            <a:pPr marL="342900" lvl="0" indent="-342900">
              <a:buAutoNum type="arabicPeriod"/>
            </a:pPr>
            <a:r>
              <a:rPr lang="ru-RU" sz="2000" b="1" dirty="0" smtClean="0"/>
              <a:t>Посмертный портрет</a:t>
            </a:r>
            <a:r>
              <a:rPr lang="ru-RU" sz="2000" dirty="0" smtClean="0"/>
              <a:t> </a:t>
            </a:r>
            <a:r>
              <a:rPr lang="ru-RU" sz="2000" dirty="0"/>
              <a:t>— сделан после смерти изображённых людей по их прижизненным изображениям или даже полностью сочинённый</a:t>
            </a:r>
            <a:r>
              <a:rPr lang="ru-RU" sz="20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Портрет-картина</a:t>
            </a:r>
            <a:r>
              <a:rPr lang="ru-RU" sz="2000" dirty="0"/>
              <a:t> — портретируемый представлен в смысловой и сюжетной взаимосвязи с окружающими его миром вещей, природой, архитектурными мотивами и другими </a:t>
            </a:r>
            <a:r>
              <a:rPr lang="ru-RU" sz="2000" dirty="0" smtClean="0"/>
              <a:t>людьми.</a:t>
            </a:r>
          </a:p>
          <a:p>
            <a:r>
              <a:rPr lang="ru-RU" sz="2000" b="1" dirty="0"/>
              <a:t>3</a:t>
            </a:r>
            <a:r>
              <a:rPr lang="ru-RU" sz="2000" b="1" dirty="0" smtClean="0"/>
              <a:t>. Портрет-прогулка</a:t>
            </a:r>
            <a:r>
              <a:rPr lang="ru-RU" sz="2000" dirty="0" smtClean="0"/>
              <a:t> </a:t>
            </a:r>
            <a:r>
              <a:rPr lang="ru-RU" sz="2000" dirty="0"/>
              <a:t>— изображение гуляющего человека на фоне природы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4. </a:t>
            </a:r>
            <a:r>
              <a:rPr lang="ru-RU" sz="2000" b="1" dirty="0"/>
              <a:t>Портрет-тип</a:t>
            </a:r>
            <a:r>
              <a:rPr lang="ru-RU" sz="2000" dirty="0"/>
              <a:t> — собирательный образ, структурно близкий портрету.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64088" y="326984"/>
            <a:ext cx="43799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 smtClean="0"/>
              <a:t>Костюмированный </a:t>
            </a:r>
            <a:r>
              <a:rPr lang="ru-RU" sz="2400" b="1" dirty="0"/>
              <a:t>портрет</a:t>
            </a:r>
            <a:r>
              <a:rPr lang="ru-RU" sz="2400" dirty="0"/>
              <a:t> — человек представлен в виде аллегорического, мифологического, исторического, театрального или литературного персонажа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- Семейный портрет.</a:t>
            </a:r>
          </a:p>
          <a:p>
            <a:r>
              <a:rPr lang="ru-RU" sz="2400" b="1" dirty="0" smtClean="0"/>
              <a:t>- Автопортрет – </a:t>
            </a:r>
            <a:r>
              <a:rPr lang="ru-RU" sz="2400" dirty="0" smtClean="0"/>
              <a:t>портрет самого себя.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- Религиозный портрет </a:t>
            </a:r>
            <a:r>
              <a:rPr lang="ru-RU" sz="2400" dirty="0"/>
              <a:t>— древняя форма портрета, когда человек, сделавший пожертвование, изображался на картине.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2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Цель:</a:t>
            </a:r>
            <a:r>
              <a:rPr lang="ru-RU" sz="4400" dirty="0"/>
              <a:t> Познакомить учащихся с видами портрета , сформировать навыки изображения головы человека в анфас.</a:t>
            </a:r>
          </a:p>
        </p:txBody>
      </p:sp>
    </p:spTree>
    <p:extLst>
      <p:ext uri="{BB962C8B-B14F-4D97-AF65-F5344CB8AC3E}">
        <p14:creationId xmlns:p14="http://schemas.microsoft.com/office/powerpoint/2010/main" val="42175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Иван Гроз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4624"/>
            <a:ext cx="2854225" cy="54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3656" y="5618000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1. Исторический.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Михаил </a:t>
            </a:r>
            <a:r>
              <a:rPr lang="ru-RU" sz="2400" dirty="0"/>
              <a:t>В</a:t>
            </a:r>
            <a:r>
              <a:rPr lang="ru-RU" sz="2400" dirty="0" smtClean="0"/>
              <a:t>икторович Васнецов</a:t>
            </a:r>
          </a:p>
          <a:p>
            <a:pPr algn="ctr"/>
            <a:r>
              <a:rPr lang="ru-RU" sz="2400" dirty="0" smtClean="0"/>
              <a:t>«Царь </a:t>
            </a:r>
            <a:r>
              <a:rPr lang="ru-RU" sz="2400" dirty="0"/>
              <a:t>И</a:t>
            </a:r>
            <a:r>
              <a:rPr lang="ru-RU" sz="2400" dirty="0" smtClean="0"/>
              <a:t>ван Васильевич Грозный»</a:t>
            </a:r>
          </a:p>
        </p:txBody>
      </p:sp>
    </p:spTree>
    <p:extLst>
      <p:ext uri="{BB962C8B-B14F-4D97-AF65-F5344CB8AC3E}">
        <p14:creationId xmlns:p14="http://schemas.microsoft.com/office/powerpoint/2010/main" val="19642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755" y="7577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Исторический </a:t>
            </a:r>
            <a:r>
              <a:rPr lang="ru-RU" sz="3200" dirty="0"/>
              <a:t>п</a:t>
            </a:r>
            <a:r>
              <a:rPr lang="ru-RU" sz="3200" dirty="0" smtClean="0"/>
              <a:t>ортрет бывает:</a:t>
            </a:r>
            <a:endParaRPr lang="ru-RU" sz="3200" dirty="0"/>
          </a:p>
        </p:txBody>
      </p:sp>
      <p:pic>
        <p:nvPicPr>
          <p:cNvPr id="5122" name="Picture 2" descr="G:\Карл мазер, посмертный портрет Пушк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" y="722227"/>
            <a:ext cx="4289467" cy="51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675" y="585128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Посмертный.</a:t>
            </a:r>
          </a:p>
          <a:p>
            <a:pPr algn="ctr"/>
            <a:r>
              <a:rPr lang="ru-RU" sz="2000" dirty="0" smtClean="0"/>
              <a:t>Карл Мазер</a:t>
            </a:r>
          </a:p>
          <a:p>
            <a:pPr algn="ctr"/>
            <a:r>
              <a:rPr lang="ru-RU" sz="2000" dirty="0" smtClean="0"/>
              <a:t>«Портрет  </a:t>
            </a:r>
            <a:r>
              <a:rPr lang="ru-RU" sz="2000" dirty="0" err="1" smtClean="0"/>
              <a:t>А.С.Пушкина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Портрет-картина. </a:t>
            </a:r>
            <a:r>
              <a:rPr lang="ru-RU" sz="2800" dirty="0" smtClean="0"/>
              <a:t>Рембрандт</a:t>
            </a:r>
          </a:p>
          <a:p>
            <a:pPr algn="ctr"/>
            <a:r>
              <a:rPr lang="ru-RU" sz="2800" dirty="0" smtClean="0"/>
              <a:t>«Ночной </a:t>
            </a:r>
            <a:r>
              <a:rPr lang="ru-RU" sz="2800" dirty="0"/>
              <a:t>дозор» </a:t>
            </a:r>
          </a:p>
        </p:txBody>
      </p:sp>
      <p:pic>
        <p:nvPicPr>
          <p:cNvPr id="5123" name="Picture 3" descr="G:\rembrandts-night-watch-painting-1600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5320"/>
            <a:ext cx="45045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Ек.2 на прогулке в царскосельском пар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76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Портрет-прогулка.  </a:t>
            </a:r>
            <a:r>
              <a:rPr lang="ru-RU" sz="2000" dirty="0" err="1" smtClean="0"/>
              <a:t>Боровиковский</a:t>
            </a:r>
            <a:endParaRPr lang="ru-RU" sz="2000" dirty="0" smtClean="0"/>
          </a:p>
          <a:p>
            <a:pPr algn="ctr"/>
            <a:r>
              <a:rPr lang="ru-RU" sz="2000" dirty="0" smtClean="0"/>
              <a:t>«Екатерина </a:t>
            </a:r>
            <a:r>
              <a:rPr lang="ru-RU" sz="2000" dirty="0"/>
              <a:t>II на прогулке в Царскосельском парке» </a:t>
            </a:r>
          </a:p>
        </p:txBody>
      </p:sp>
      <p:pic>
        <p:nvPicPr>
          <p:cNvPr id="4" name="Picture 3" descr="Кустодиев 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51308" cy="46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7976" y="5157192"/>
            <a:ext cx="434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Портрет-тип.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Борис Кустодиев</a:t>
            </a:r>
          </a:p>
          <a:p>
            <a:pPr algn="ctr"/>
            <a:r>
              <a:rPr lang="ru-RU" sz="2400" dirty="0" smtClean="0"/>
              <a:t>«Купчиха за чаем»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8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" y="272120"/>
            <a:ext cx="44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2. Костюмированный портрет</a:t>
            </a:r>
            <a:endParaRPr lang="ru-RU" sz="2400" dirty="0"/>
          </a:p>
        </p:txBody>
      </p:sp>
      <p:pic>
        <p:nvPicPr>
          <p:cNvPr id="5" name="Picture 2" descr="C:\Users\ПК\Desktop\Kostyumirovannyy_portret._Kh._m._160kh90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4" y="980728"/>
            <a:ext cx="3110108" cy="56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7211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3. Семейный портрет</a:t>
            </a:r>
            <a:endParaRPr lang="ru-RU" sz="2400" dirty="0"/>
          </a:p>
        </p:txBody>
      </p:sp>
      <p:pic>
        <p:nvPicPr>
          <p:cNvPr id="5122" name="Picture 2" descr="G:\И. Крамской. Портрет жены и дочери художн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12096"/>
            <a:ext cx="3600400" cy="48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564327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Иван </a:t>
            </a:r>
            <a:r>
              <a:rPr lang="ru-RU" sz="2400" b="1" dirty="0"/>
              <a:t>К</a:t>
            </a:r>
            <a:r>
              <a:rPr lang="ru-RU" sz="2400" b="1" dirty="0" smtClean="0"/>
              <a:t>рамской</a:t>
            </a:r>
          </a:p>
          <a:p>
            <a:pPr algn="ctr"/>
            <a:r>
              <a:rPr lang="ru-RU" sz="2400" dirty="0" smtClean="0"/>
              <a:t>Портрет жены и дочери художника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28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7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4. </a:t>
            </a:r>
            <a:r>
              <a:rPr lang="ru-RU" sz="2800" b="1" dirty="0" smtClean="0"/>
              <a:t>Автопортрет</a:t>
            </a:r>
            <a:endParaRPr lang="ru-RU" sz="2800" b="1" dirty="0"/>
          </a:p>
        </p:txBody>
      </p:sp>
      <p:pic>
        <p:nvPicPr>
          <p:cNvPr id="3" name="Picture 2" descr="Авто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1386"/>
            <a:ext cx="4137984" cy="504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296" y="60932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Михаил Васнецов</a:t>
            </a:r>
            <a:endParaRPr lang="ru-RU" sz="2400" dirty="0"/>
          </a:p>
        </p:txBody>
      </p:sp>
      <p:pic>
        <p:nvPicPr>
          <p:cNvPr id="5" name="Picture 5" descr="Суриков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24" y="951386"/>
            <a:ext cx="4031312" cy="49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61208" y="61001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Василий Суриков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24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7786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5. Религиозный портрет</a:t>
            </a:r>
            <a:endParaRPr lang="ru-RU" sz="2400" b="1" dirty="0"/>
          </a:p>
        </p:txBody>
      </p:sp>
      <p:pic>
        <p:nvPicPr>
          <p:cNvPr id="3" name="Picture 2" descr="vasnetsov-m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39528"/>
            <a:ext cx="3815755" cy="552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2373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Михаил Васнецов «Богоматерь с младенцем Христом»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36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-2052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Практическая работа.</a:t>
            </a:r>
          </a:p>
          <a:p>
            <a:pPr algn="ctr"/>
            <a:r>
              <a:rPr lang="ru-RU" sz="3200" dirty="0" smtClean="0"/>
              <a:t>Рисование головы человека.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43532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большинстве своем черепа похожи друг на друга, в независимости от расы и пола. Перед вами череп взрослого человека, нарисованный по нескольким простым линиям построения. Изучите самые выступающие точки черепа: надбровные дуги, скулы, подбородок, переносицу.</a:t>
            </a:r>
          </a:p>
        </p:txBody>
      </p:sp>
      <p:pic>
        <p:nvPicPr>
          <p:cNvPr id="4" name="Рисунок 3" descr="C:\Documents and Settings\Администратор\Рабочий стол\Фото ИЗО\2013-01-17 09.40.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66971"/>
            <a:ext cx="3096344" cy="4374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 ИЗО\2013-01-17 09.37.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32448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Фото ИЗО\2013-01-17 09.38.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32" y="692696"/>
            <a:ext cx="388843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9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 ИЗО\2013-01-17 09.38.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8052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9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352" y="361287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Слово портрет</a:t>
            </a:r>
            <a:r>
              <a:rPr lang="ru-RU" sz="3200" dirty="0"/>
              <a:t> означает в переводе с французского языка «воспроизводить черта в черту» изображаемого человека («</a:t>
            </a:r>
            <a:r>
              <a:rPr lang="ru-RU" sz="3200" dirty="0" err="1"/>
              <a:t>portrait</a:t>
            </a:r>
            <a:r>
              <a:rPr lang="ru-RU" sz="3200" dirty="0"/>
              <a:t>» — изображение).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14096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Портрет  в живописи различают: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по формату;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по повороту головы;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по характеру изображения;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по живописному средству;</a:t>
            </a:r>
          </a:p>
          <a:p>
            <a:r>
              <a:rPr lang="ru-RU" sz="3200" dirty="0" smtClean="0"/>
              <a:t>- </a:t>
            </a:r>
            <a:r>
              <a:rPr lang="ru-RU" sz="3200" dirty="0"/>
              <a:t>п</a:t>
            </a:r>
            <a:r>
              <a:rPr lang="ru-RU" sz="3200" dirty="0" smtClean="0"/>
              <a:t>о форме.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64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6" y="263689"/>
            <a:ext cx="6606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 </a:t>
            </a:r>
            <a:r>
              <a:rPr lang="ru-RU" sz="3200" b="1" dirty="0" smtClean="0"/>
              <a:t>формату</a:t>
            </a:r>
            <a:r>
              <a:rPr lang="ru-RU" sz="3200" dirty="0" smtClean="0"/>
              <a:t>:</a:t>
            </a:r>
            <a:endParaRPr lang="ru-RU" sz="3200" dirty="0"/>
          </a:p>
          <a:p>
            <a:r>
              <a:rPr lang="ru-RU" sz="2800" dirty="0"/>
              <a:t>- головные (</a:t>
            </a:r>
            <a:r>
              <a:rPr lang="ru-RU" sz="2800" dirty="0" err="1"/>
              <a:t>оплечные</a:t>
            </a:r>
            <a:r>
              <a:rPr lang="ru-RU" sz="2800" dirty="0" smtClean="0"/>
              <a:t>);</a:t>
            </a: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err="1" smtClean="0"/>
              <a:t>погрудные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smtClean="0"/>
              <a:t>поясные;</a:t>
            </a:r>
            <a:endParaRPr lang="ru-RU" sz="2800" dirty="0"/>
          </a:p>
          <a:p>
            <a:r>
              <a:rPr lang="ru-RU" sz="2800" dirty="0"/>
              <a:t>- по </a:t>
            </a:r>
            <a:r>
              <a:rPr lang="ru-RU" sz="2800" dirty="0" smtClean="0"/>
              <a:t>бедра;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поколенные;</a:t>
            </a:r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во </a:t>
            </a:r>
            <a:r>
              <a:rPr lang="ru-RU" sz="2800" dirty="0"/>
              <a:t>весь </a:t>
            </a:r>
            <a:r>
              <a:rPr lang="ru-RU" sz="2800" dirty="0" smtClean="0"/>
              <a:t>рост (</a:t>
            </a:r>
            <a:r>
              <a:rPr lang="ru-RU" sz="2800" dirty="0" err="1" smtClean="0"/>
              <a:t>однофигурный</a:t>
            </a:r>
            <a:r>
              <a:rPr lang="ru-RU" sz="28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арный;</a:t>
            </a:r>
          </a:p>
          <a:p>
            <a:r>
              <a:rPr lang="ru-RU" sz="2800" dirty="0" smtClean="0"/>
              <a:t>- групповой.</a:t>
            </a:r>
            <a:endParaRPr lang="ru-RU" sz="2800" dirty="0"/>
          </a:p>
        </p:txBody>
      </p:sp>
      <p:pic>
        <p:nvPicPr>
          <p:cNvPr id="3" name="Picture 3" descr="Суриков 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16" y="122141"/>
            <a:ext cx="3402664" cy="431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491960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Головной портрет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Василий </a:t>
            </a:r>
            <a:r>
              <a:rPr lang="ru-RU" sz="2400" dirty="0" smtClean="0"/>
              <a:t> </a:t>
            </a:r>
            <a:r>
              <a:rPr lang="ru-RU" sz="2400" dirty="0" smtClean="0"/>
              <a:t>Суриков.</a:t>
            </a:r>
          </a:p>
          <a:p>
            <a:pPr algn="ctr"/>
            <a:r>
              <a:rPr lang="ru-RU" sz="2400" dirty="0" smtClean="0"/>
              <a:t>«Голова боярыни Морозовой.»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0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Рисунок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" y="188640"/>
            <a:ext cx="436083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288" y="5211056"/>
            <a:ext cx="4266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Погрудный</a:t>
            </a:r>
            <a:r>
              <a:rPr lang="ru-RU" sz="2400" b="1" dirty="0" smtClean="0"/>
              <a:t> портрет.</a:t>
            </a:r>
          </a:p>
          <a:p>
            <a:pPr algn="ctr"/>
            <a:r>
              <a:rPr lang="ru-RU" sz="2400" dirty="0" err="1" smtClean="0"/>
              <a:t>Д.Левицкий</a:t>
            </a:r>
            <a:r>
              <a:rPr lang="ru-RU" sz="2400" dirty="0" smtClean="0"/>
              <a:t> «Портрет </a:t>
            </a:r>
            <a:r>
              <a:rPr lang="ru-RU" sz="2400" dirty="0" err="1" smtClean="0"/>
              <a:t>М.А.Дьяковой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" name="Содержимое 6" descr="Карл Брюллов Крылов-баснописе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45136"/>
            <a:ext cx="4116122" cy="494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95445" y="5239648"/>
            <a:ext cx="460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Поясной портрет.</a:t>
            </a:r>
          </a:p>
          <a:p>
            <a:pPr algn="ctr"/>
            <a:r>
              <a:rPr lang="ru-RU" sz="2400" dirty="0" smtClean="0"/>
              <a:t>Карл Брюллов «Портрет Крылова»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74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0" descr="Марк Шагал Моя Невеста в черных перчатках (190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92" y="148694"/>
            <a:ext cx="3836144" cy="506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5314761"/>
            <a:ext cx="435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Портрет по бёдра</a:t>
            </a:r>
          </a:p>
          <a:p>
            <a:pPr algn="ctr"/>
            <a:r>
              <a:rPr lang="ru-RU" sz="2000" dirty="0" smtClean="0"/>
              <a:t>Марк Шагал </a:t>
            </a:r>
          </a:p>
          <a:p>
            <a:pPr algn="ctr"/>
            <a:r>
              <a:rPr lang="ru-RU" sz="2000" dirty="0" smtClean="0"/>
              <a:t>«Моя невеста в черных перчатках»</a:t>
            </a:r>
            <a:endParaRPr lang="ru-RU" sz="2000" dirty="0"/>
          </a:p>
        </p:txBody>
      </p:sp>
      <p:pic>
        <p:nvPicPr>
          <p:cNvPr id="4" name="Picture 11" descr="Рисунок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73" y="161310"/>
            <a:ext cx="4569181" cy="499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8240" y="520388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Поколенный портрет</a:t>
            </a:r>
          </a:p>
          <a:p>
            <a:pPr algn="ctr"/>
            <a:r>
              <a:rPr lang="ru-RU" sz="2000" dirty="0" smtClean="0"/>
              <a:t>Валентин Серов</a:t>
            </a:r>
          </a:p>
          <a:p>
            <a:pPr algn="ctr"/>
            <a:r>
              <a:rPr lang="ru-RU" sz="2000" dirty="0" smtClean="0"/>
              <a:t>«Девушка, освещённая солнцем»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5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Vasily Suri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6452"/>
            <a:ext cx="3285284" cy="579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540" y="59492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Однофигурный</a:t>
            </a:r>
            <a:r>
              <a:rPr lang="ru-RU" sz="2000" b="1" dirty="0" smtClean="0"/>
              <a:t> портрет</a:t>
            </a:r>
          </a:p>
          <a:p>
            <a:pPr algn="ctr"/>
            <a:r>
              <a:rPr lang="ru-RU" sz="2000" dirty="0" smtClean="0"/>
              <a:t>Василий </a:t>
            </a:r>
            <a:r>
              <a:rPr lang="ru-RU" sz="2000" dirty="0" smtClean="0"/>
              <a:t> </a:t>
            </a:r>
            <a:r>
              <a:rPr lang="ru-RU" sz="2000" dirty="0" smtClean="0"/>
              <a:t>Суриков «Портрет дочери художника Оли»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89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Карл Брюллов Всад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60673"/>
            <a:ext cx="3646529" cy="509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4097" y="515719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Парный портрет</a:t>
            </a:r>
          </a:p>
          <a:p>
            <a:pPr algn="ctr"/>
            <a:r>
              <a:rPr lang="ru-RU" sz="2800" dirty="0" smtClean="0"/>
              <a:t>Карл Брюллов «Всадница»</a:t>
            </a:r>
            <a:endParaRPr lang="ru-RU" sz="2800" dirty="0"/>
          </a:p>
        </p:txBody>
      </p:sp>
      <p:pic>
        <p:nvPicPr>
          <p:cNvPr id="4" name="Picture 3" descr="Victor Vasnets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38163" cy="3725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5507" y="4293096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Групповой портрет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Виктор </a:t>
            </a:r>
            <a:r>
              <a:rPr lang="ru-RU" sz="2400" dirty="0" smtClean="0"/>
              <a:t>Васнецов</a:t>
            </a:r>
            <a:endParaRPr lang="ru-RU" sz="2400" dirty="0" smtClean="0"/>
          </a:p>
          <a:p>
            <a:pPr algn="ctr"/>
            <a:r>
              <a:rPr lang="ru-RU" sz="2400" dirty="0" smtClean="0"/>
              <a:t>«Гусляры»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19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70" y="221485"/>
            <a:ext cx="46085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 повороту головы:</a:t>
            </a:r>
            <a:endParaRPr lang="ru-RU" sz="2800" dirty="0"/>
          </a:p>
          <a:p>
            <a:r>
              <a:rPr lang="ru-RU" sz="2600" dirty="0"/>
              <a:t>-в </a:t>
            </a:r>
            <a:r>
              <a:rPr lang="ru-RU" sz="2600" dirty="0" smtClean="0"/>
              <a:t>анфас;</a:t>
            </a:r>
            <a:endParaRPr lang="ru-RU" sz="2600" dirty="0"/>
          </a:p>
          <a:p>
            <a:r>
              <a:rPr lang="ru-RU" sz="2600" dirty="0"/>
              <a:t>- в четверть поворота направо или налево;</a:t>
            </a:r>
          </a:p>
          <a:p>
            <a:r>
              <a:rPr lang="ru-RU" sz="2600" dirty="0"/>
              <a:t>- в пол оборота;</a:t>
            </a:r>
          </a:p>
          <a:p>
            <a:r>
              <a:rPr lang="ru-RU" sz="2600" dirty="0"/>
              <a:t>- в три четверти;</a:t>
            </a:r>
          </a:p>
          <a:p>
            <a:r>
              <a:rPr lang="ru-RU" sz="2600" dirty="0"/>
              <a:t>- в профиль;</a:t>
            </a:r>
          </a:p>
          <a:p>
            <a:r>
              <a:rPr lang="ru-RU" sz="2600" dirty="0"/>
              <a:t>- лицо с затылка, так что видна только часть профиля. Практически никогда не используется в портретах, редко попадаясь в групповых изображениях.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1736" y="565767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анфас.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dirty="0" smtClean="0"/>
              <a:t>Борис Кустодиев, </a:t>
            </a:r>
          </a:p>
          <a:p>
            <a:pPr algn="ctr"/>
            <a:r>
              <a:rPr lang="ru-RU" sz="2400" dirty="0" smtClean="0"/>
              <a:t>«Купчиха»</a:t>
            </a:r>
            <a:endParaRPr lang="ru-RU" sz="2400" dirty="0"/>
          </a:p>
        </p:txBody>
      </p:sp>
      <p:pic>
        <p:nvPicPr>
          <p:cNvPr id="1026" name="Picture 2" descr="G:\Б.Кустодиев Купчиха, анф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72"/>
            <a:ext cx="29718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376</TotalTime>
  <Words>847</Words>
  <Application>Microsoft Office PowerPoint</Application>
  <PresentationFormat>Экран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Учительская</dc:creator>
  <cp:lastModifiedBy>Учительская</cp:lastModifiedBy>
  <cp:revision>41</cp:revision>
  <dcterms:created xsi:type="dcterms:W3CDTF">2013-01-18T05:44:11Z</dcterms:created>
  <dcterms:modified xsi:type="dcterms:W3CDTF">2013-03-12T05:14:02Z</dcterms:modified>
</cp:coreProperties>
</file>