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63" r:id="rId3"/>
    <p:sldId id="258" r:id="rId4"/>
    <p:sldId id="259" r:id="rId5"/>
    <p:sldId id="260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99BD09-0164-4A84-AF49-46393E94B11B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332F79-9D03-451D-9E92-1F56FEA69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3396CC-BF5E-4A6F-8E32-5A54FCF0CFD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7483AE-CEC1-4BD7-883F-3D8D663265CE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D9968C-AE55-4911-803F-780EBF879EC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B065-E6DE-4F0B-91AD-7334C24D6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CAF3-B0F5-427E-8229-E160A56A4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7471-0716-430D-AAD0-09C6481AD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F612-0961-4057-9223-7994EA46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0A5C-53A0-4D7C-91BA-9C0776AE2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65AE-6E11-42AD-9816-36419B4D1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1B55-0689-4C91-8BFF-C94B6FEC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47AE-4307-4B4A-8DA1-953E6C0E2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C838-DBEF-41D7-9D8B-5F70BEDA9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E526-332F-4DC1-ABFC-C6F0398E6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3977-69D6-4F10-9930-DC466BDAF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B45E14-F6EC-4DFD-9ABC-30748C1A4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Brjullov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821_%D0%B3%D0%BE%D0%B4" TargetMode="External"/><Relationship Id="rId5" Type="http://schemas.openxmlformats.org/officeDocument/2006/relationships/hyperlink" Target="http://ru.wikipedia.org/wiki/1809" TargetMode="External"/><Relationship Id="rId4" Type="http://schemas.openxmlformats.org/officeDocument/2006/relationships/hyperlink" Target="http://ru.wikipedia.org/wiki/%D0%A1%D0%B0%D0%BD%D0%BA%D1%82-%D0%9F%D0%B5%D1%82%D0%B5%D1%80%D0%B1%D1%83%D1%80%D0%B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Tropinin-self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ight.ru/users/440/photos/?category=2" TargetMode="External"/><Relationship Id="rId2" Type="http://schemas.openxmlformats.org/officeDocument/2006/relationships/hyperlink" Target="http://ru.wikipedia.org/wiki/%D0%A1%D0%B5%D1%80%D0%BE%D0%B2_%D0%92._%D0%90.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hotosight.ru(&#1092;&#1086;&#1090;&#1086;&#1075;&#1088;&#1072;&#1092;&#1080;&#1103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188913"/>
            <a:ext cx="7705725" cy="583247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Русские художники-</a:t>
            </a:r>
            <a:b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портретисты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5643563" cy="2686050"/>
          </a:xfrm>
        </p:spPr>
        <p:txBody>
          <a:bodyPr/>
          <a:lstStyle/>
          <a:p>
            <a:pPr eaLnBrk="1" hangingPunct="1"/>
            <a:endParaRPr lang="ru-RU" sz="2400" b="1" i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Фотография">
            <a:hlinkClick r:id="rId2" tooltip="Фотограф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67"/>
            <a:ext cx="2928958" cy="40168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67" name="Заголовок 5"/>
          <p:cNvSpPr>
            <a:spLocks noGrp="1"/>
          </p:cNvSpPr>
          <p:nvPr>
            <p:ph type="title"/>
          </p:nvPr>
        </p:nvSpPr>
        <p:spPr>
          <a:xfrm>
            <a:off x="3429000" y="274638"/>
            <a:ext cx="4786313" cy="2297112"/>
          </a:xfrm>
        </p:spPr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  <a:t>  Карл</a:t>
            </a:r>
            <a:r>
              <a:rPr lang="ru-RU" sz="4800" b="1" smtClean="0">
                <a:solidFill>
                  <a:srgbClr val="0070C0"/>
                </a:solidFill>
              </a:rPr>
              <a:t>  </a:t>
            </a:r>
            <a:r>
              <a:rPr lang="ru-RU" sz="4800" b="1" i="1" smtClean="0">
                <a:solidFill>
                  <a:srgbClr val="0070C0"/>
                </a:solidFill>
                <a:latin typeface="Monotype Corsiva" pitchFamily="66" charset="0"/>
              </a:rPr>
              <a:t>Брюлл</a:t>
            </a:r>
            <a:r>
              <a:rPr lang="ru-RU" sz="3600" b="1" smtClean="0">
                <a:solidFill>
                  <a:srgbClr val="0070C0"/>
                </a:solidFill>
                <a:latin typeface="Monotype Corsiva" pitchFamily="66" charset="0"/>
              </a:rPr>
              <a:t>ОВ</a:t>
            </a:r>
            <a: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800" b="1" i="1" smtClean="0">
                <a:solidFill>
                  <a:srgbClr val="0070C0"/>
                </a:solidFill>
                <a:latin typeface="Monotype Corsiva" pitchFamily="66" charset="0"/>
              </a:rPr>
              <a:t>      (1799-1852</a:t>
            </a:r>
            <a:r>
              <a:rPr lang="ru-RU" sz="5400" b="1" i="1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  <a:endParaRPr lang="ru-RU" sz="540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357694"/>
            <a:ext cx="85010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Карл Брюллов родился в </a:t>
            </a:r>
            <a:r>
              <a:rPr lang="ru-RU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Санкт-Петербурге</a:t>
            </a:r>
            <a:r>
              <a:rPr lang="ru-RU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в семье академика, резчика по дереву и гравёра Павла Ивановича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Брюлло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. С </a:t>
            </a: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1809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по </a:t>
            </a: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1821 год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занимался живописью в Академии художеств в </a:t>
            </a: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Петербурге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. Блестящий студент, получил золотую медаль по классу исторической живописи.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Работы К.Брюллова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72188"/>
            <a:ext cx="2971800" cy="50006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Всадница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Всадниц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85785" y="1928802"/>
            <a:ext cx="2724169" cy="378621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6375" y="6000750"/>
            <a:ext cx="3071813" cy="5000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И.Крылов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Крылов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57818" y="1928802"/>
            <a:ext cx="2714644" cy="365704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5000625"/>
            <a:ext cx="5286375" cy="1071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К.Брюллов « Итальянский полдень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Полд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131" y="500042"/>
            <a:ext cx="5184053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репин иль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2858932" cy="3571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3357563" y="214313"/>
            <a:ext cx="5329237" cy="1643062"/>
          </a:xfrm>
        </p:spPr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  <a:t>Илья</a:t>
            </a:r>
            <a:r>
              <a:rPr lang="ru-RU" sz="4800" b="1" smtClean="0">
                <a:latin typeface="Monotype Corsiva" pitchFamily="66" charset="0"/>
              </a:rPr>
              <a:t> </a:t>
            </a:r>
            <a: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  <a:t>Репин</a:t>
            </a:r>
            <a:b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  <a:t>(1804-1884)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0" y="3929063"/>
            <a:ext cx="88582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   </a:t>
            </a:r>
            <a:r>
              <a:rPr lang="ru-RU" sz="2400" b="1" i="1" dirty="0"/>
              <a:t>Родился будущий художник 5 августа 1844 года в маленьком городке Чугуеве на Украине, в семье военного поселенца. Рано обнаружив склонность к рисованию и получив с помощью местных живописцев первые, но довольно уверенные навыки владения кистью и карандашом, девятнадцатилетний юноша едет в Петербург с надеждой поступить в Академию художеств.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Работы И.Репина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Толстой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2874963" cy="34829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фет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85926"/>
            <a:ext cx="2714625" cy="34734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 rot="10800000" flipV="1">
            <a:off x="1016000" y="5384800"/>
            <a:ext cx="255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>
                <a:solidFill>
                  <a:srgbClr val="C00000"/>
                </a:solidFill>
              </a:rPr>
              <a:t>Портрет Л.Н. Толстого</a:t>
            </a:r>
          </a:p>
        </p:txBody>
      </p:sp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 rot="10800000" flipH="1" flipV="1">
            <a:off x="5214938" y="5392738"/>
            <a:ext cx="2786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>
                <a:solidFill>
                  <a:srgbClr val="C00000"/>
                </a:solidFill>
              </a:rPr>
              <a:t>Портрет А.Фета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Автопортрет с кистями и палитрой на фоне окна с видом на Кремль (1844)">
            <a:hlinkClick r:id="rId2" tooltip="Автопортрет с кистями и палитрой на фоне окна с видом на Кремль (1844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2806494" cy="39290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0" y="4180344"/>
            <a:ext cx="90011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    Творчество Василия Андреевича </a:t>
            </a:r>
            <a:r>
              <a:rPr lang="ru-RU" sz="2400" b="1" i="1" dirty="0" err="1"/>
              <a:t>Тропинина</a:t>
            </a:r>
            <a:r>
              <a:rPr lang="ru-RU" sz="2400" b="1" i="1" dirty="0"/>
              <a:t> охватывает всю первую половину XIX столетия и отражает на протяжении этого времени не одну смену общественных идеалов, художественных направлений и стилевых особенностей. Оно представляет необычайно благодарный материал для искусствоведа-историка. </a:t>
            </a:r>
            <a:endParaRPr lang="ru-RU" sz="2400" dirty="0"/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3214678" y="0"/>
            <a:ext cx="59293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            </a:t>
            </a:r>
            <a:r>
              <a:rPr lang="ru-RU" sz="4800" b="1" i="1" dirty="0" smtClean="0">
                <a:solidFill>
                  <a:srgbClr val="0070C0"/>
                </a:solidFill>
                <a:latin typeface="Monotype Corsiva" pitchFamily="66" charset="0"/>
              </a:rPr>
              <a:t>Василий</a:t>
            </a:r>
          </a:p>
          <a:p>
            <a:pPr algn="just"/>
            <a:r>
              <a:rPr lang="ru-RU" sz="4800" b="1" i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800" b="1" i="1" dirty="0" err="1">
                <a:solidFill>
                  <a:srgbClr val="0070C0"/>
                </a:solidFill>
                <a:latin typeface="Monotype Corsiva" pitchFamily="66" charset="0"/>
              </a:rPr>
              <a:t>Тропинин</a:t>
            </a:r>
            <a:r>
              <a:rPr lang="ru-RU" sz="4800" b="1" i="1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800" b="1" i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800" b="1" i="1" dirty="0">
                <a:solidFill>
                  <a:srgbClr val="0070C0"/>
                </a:solidFill>
                <a:latin typeface="Monotype Corsiva" pitchFamily="66" charset="0"/>
              </a:rPr>
              <a:t>              (1776-1858)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Работы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В.Тропинина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кружевниц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74237"/>
            <a:ext cx="2714644" cy="364075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пушкин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57817" y="1820469"/>
            <a:ext cx="2643207" cy="375164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857250" y="5929313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>
                <a:solidFill>
                  <a:srgbClr val="C00000"/>
                </a:solidFill>
              </a:rPr>
              <a:t>Кружевница</a:t>
            </a:r>
          </a:p>
        </p:txBody>
      </p:sp>
      <p:sp>
        <p:nvSpPr>
          <p:cNvPr id="17414" name="Прямоугольник 10"/>
          <p:cNvSpPr>
            <a:spLocks noChangeArrowheads="1"/>
          </p:cNvSpPr>
          <p:nvPr/>
        </p:nvSpPr>
        <p:spPr bwMode="auto">
          <a:xfrm rot="10800000" flipV="1">
            <a:off x="5143500" y="5819775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>
                <a:solidFill>
                  <a:srgbClr val="C00000"/>
                </a:solidFill>
              </a:rPr>
              <a:t>Портрет А.Пушкина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50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     Информационные ресурсы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1.Портреты художников – портретистов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В.Серова,В.Тропинина</a:t>
            </a:r>
            <a:r>
              <a:rPr lang="ru-RU" sz="2200" b="1" i="1" dirty="0" smtClean="0">
                <a:solidFill>
                  <a:srgbClr val="0070C0"/>
                </a:solidFill>
              </a:rPr>
              <a:t>, И.Репина, И.Крамского, К.Брюллова-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i="1" dirty="0" smtClean="0">
                <a:solidFill>
                  <a:srgbClr val="0070C0"/>
                </a:solidFill>
              </a:rPr>
              <a:t>ru.wikipedia.org/wiki…</a:t>
            </a:r>
            <a:r>
              <a:rPr lang="ru-RU" sz="2200" b="1" i="1" dirty="0" smtClean="0">
                <a:solidFill>
                  <a:srgbClr val="0070C0"/>
                </a:solidFill>
              </a:rPr>
              <a:t>художников</a:t>
            </a:r>
            <a:r>
              <a:rPr lang="ru-RU" sz="2200" i="1" dirty="0" smtClean="0">
                <a:solidFill>
                  <a:srgbClr val="0070C0"/>
                </a:solidFill>
              </a:rPr>
              <a:t>-</a:t>
            </a:r>
            <a:r>
              <a:rPr lang="ru-RU" sz="2200" b="1" i="1" dirty="0" smtClean="0">
                <a:solidFill>
                  <a:srgbClr val="0070C0"/>
                </a:solidFill>
              </a:rPr>
              <a:t>портретистов</a:t>
            </a:r>
            <a:r>
              <a:rPr lang="ru-RU" sz="2200" i="1" dirty="0" smtClean="0">
                <a:solidFill>
                  <a:srgbClr val="0070C0"/>
                </a:solidFill>
              </a:rPr>
              <a:t>  .</a:t>
            </a:r>
            <a:br>
              <a:rPr lang="ru-RU" sz="2200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2.Работы художников(портреты)-</a:t>
            </a:r>
            <a:r>
              <a:rPr lang="en-US" sz="2200" i="1" dirty="0" smtClean="0">
                <a:solidFill>
                  <a:srgbClr val="0070C0"/>
                </a:solidFill>
              </a:rPr>
              <a:t> ru.wikipedia.org/wiki…</a:t>
            </a:r>
            <a:r>
              <a:rPr lang="ru-RU" sz="2200" b="1" i="1" dirty="0" smtClean="0">
                <a:solidFill>
                  <a:srgbClr val="0070C0"/>
                </a:solidFill>
              </a:rPr>
              <a:t>художников</a:t>
            </a:r>
            <a:r>
              <a:rPr lang="ru-RU" sz="2200" i="1" dirty="0" smtClean="0">
                <a:solidFill>
                  <a:srgbClr val="0070C0"/>
                </a:solidFill>
              </a:rPr>
              <a:t>-</a:t>
            </a:r>
            <a:r>
              <a:rPr lang="ru-RU" sz="2200" b="1" i="1" dirty="0" smtClean="0">
                <a:solidFill>
                  <a:srgbClr val="0070C0"/>
                </a:solidFill>
              </a:rPr>
              <a:t>портретистов</a:t>
            </a:r>
            <a:r>
              <a:rPr lang="ru-RU" sz="2200" i="1" dirty="0" smtClean="0">
                <a:solidFill>
                  <a:srgbClr val="0070C0"/>
                </a:solidFill>
              </a:rPr>
              <a:t>  .</a:t>
            </a:r>
            <a:br>
              <a:rPr lang="ru-RU" sz="2200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3</a:t>
            </a:r>
            <a:r>
              <a:rPr lang="ru-RU" sz="2200" i="1" dirty="0" smtClean="0">
                <a:solidFill>
                  <a:srgbClr val="0070C0"/>
                </a:solidFill>
              </a:rPr>
              <a:t>.</a:t>
            </a:r>
            <a:r>
              <a:rPr lang="ru-RU" sz="2200" b="1" i="1" dirty="0" smtClean="0">
                <a:solidFill>
                  <a:srgbClr val="0070C0"/>
                </a:solidFill>
              </a:rPr>
              <a:t> Изобразительное искусство.</a:t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2 класс. Поурочные планы  по учебнику Кузина В.С.,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Кубышкиной</a:t>
            </a:r>
            <a:r>
              <a:rPr lang="ru-RU" sz="2200" b="1" i="1" dirty="0" smtClean="0">
                <a:solidFill>
                  <a:srgbClr val="0070C0"/>
                </a:solidFill>
              </a:rPr>
              <a:t> Э.И. «Изобразительное искусство в начальной школе.1-2 классы» Волгоград: Учитель-АСТ,2005</a:t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4. </a:t>
            </a:r>
            <a:r>
              <a:rPr lang="en-US" sz="2200" b="1" i="1" dirty="0" smtClean="0">
                <a:solidFill>
                  <a:srgbClr val="0070C0"/>
                </a:solidFill>
              </a:rPr>
              <a:t>www.museum-online.ru…</a:t>
            </a:r>
            <a:r>
              <a:rPr lang="en-US" sz="2200" b="1" i="1" dirty="0" err="1" smtClean="0">
                <a:solidFill>
                  <a:srgbClr val="0070C0"/>
                </a:solidFill>
              </a:rPr>
              <a:t>Ivan_Nikolaevich_Kramskoi</a:t>
            </a:r>
            <a:r>
              <a:rPr lang="en-US" sz="2200" b="1" i="1" dirty="0" smtClean="0">
                <a:solidFill>
                  <a:srgbClr val="0070C0"/>
                </a:solidFill>
              </a:rPr>
              <a:t> </a:t>
            </a:r>
            <a:r>
              <a:rPr lang="ru-RU" sz="2200" b="1" i="1" dirty="0" smtClean="0">
                <a:solidFill>
                  <a:srgbClr val="0070C0"/>
                </a:solidFill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5 </a:t>
            </a:r>
            <a:r>
              <a:rPr lang="en-US" sz="2200" b="1" i="1" dirty="0" smtClean="0">
                <a:solidFill>
                  <a:srgbClr val="0070C0"/>
                </a:solidFill>
              </a:rPr>
              <a:t>ru.wikipedia.org›</a:t>
            </a:r>
            <a:r>
              <a:rPr lang="ru-RU" sz="2200" b="1" i="1" dirty="0" smtClean="0">
                <a:solidFill>
                  <a:srgbClr val="0070C0"/>
                </a:solidFill>
                <a:hlinkClick r:id="rId2"/>
              </a:rPr>
              <a:t>Серов</a:t>
            </a:r>
            <a:r>
              <a:rPr lang="ru-RU" sz="2200" b="1" i="1" dirty="0" smtClean="0">
                <a:solidFill>
                  <a:srgbClr val="0070C0"/>
                </a:solidFill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6.</a:t>
            </a:r>
            <a:r>
              <a:rPr lang="en-US" sz="2200" b="1" i="1" dirty="0" smtClean="0">
                <a:solidFill>
                  <a:srgbClr val="0070C0"/>
                </a:solidFill>
              </a:rPr>
              <a:t>www.nearyou.ru/100kartin/100karrt_56.html </a:t>
            </a:r>
            <a:r>
              <a:rPr lang="ru-RU" sz="2200" b="1" i="1" dirty="0" smtClean="0">
                <a:solidFill>
                  <a:srgbClr val="0070C0"/>
                </a:solidFill>
              </a:rPr>
              <a:t>(6.И.Крамской «Христос в пустыне»)</a:t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7.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www.portrets.ru/34.4.html </a:t>
            </a:r>
            <a:r>
              <a:rPr lang="ru-RU" sz="2000" b="1" i="1" dirty="0" smtClean="0">
                <a:solidFill>
                  <a:srgbClr val="0070C0"/>
                </a:solidFill>
              </a:rPr>
              <a:t>(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В.А.Тропинин</a:t>
            </a:r>
            <a:r>
              <a:rPr lang="ru-RU" sz="2000" b="1" i="1" dirty="0" smtClean="0">
                <a:solidFill>
                  <a:srgbClr val="0070C0"/>
                </a:solidFill>
              </a:rPr>
              <a:t>)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9</a:t>
            </a:r>
            <a:r>
              <a:rPr lang="ru-RU" sz="2000" i="1" dirty="0" smtClean="0">
                <a:solidFill>
                  <a:srgbClr val="0070C0"/>
                </a:solidFill>
              </a:rPr>
              <a:t>.</a:t>
            </a:r>
            <a:r>
              <a:rPr lang="en-US" sz="2000" i="1" dirty="0" smtClean="0">
                <a:solidFill>
                  <a:srgbClr val="0070C0"/>
                </a:solidFill>
                <a:hlinkClick r:id="rId3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hlinkClick r:id="rId4"/>
              </a:rPr>
              <a:t>www.photosight.ru</a:t>
            </a:r>
            <a:r>
              <a:rPr lang="ru-RU" sz="2000" i="1" dirty="0" smtClean="0">
                <a:solidFill>
                  <a:srgbClr val="0070C0"/>
                </a:solidFill>
                <a:hlinkClick r:id="rId4"/>
              </a:rPr>
              <a:t>(фотография</a:t>
            </a:r>
            <a:r>
              <a:rPr lang="ru-RU" sz="2000" i="1" dirty="0" smtClean="0">
                <a:solidFill>
                  <a:srgbClr val="0070C0"/>
                </a:solidFill>
              </a:rPr>
              <a:t> рамки)</a:t>
            </a:r>
            <a:r>
              <a:rPr lang="ru-RU" sz="2200" i="1" dirty="0" smtClean="0">
                <a:solidFill>
                  <a:srgbClr val="0070C0"/>
                </a:solidFill>
              </a:rPr>
              <a:t/>
            </a:r>
            <a:br>
              <a:rPr lang="ru-RU" sz="2200" i="1" dirty="0" smtClean="0">
                <a:solidFill>
                  <a:srgbClr val="0070C0"/>
                </a:solidFill>
              </a:rPr>
            </a:br>
            <a:r>
              <a:rPr lang="ru-RU" sz="2200" i="1" dirty="0" smtClean="0">
                <a:solidFill>
                  <a:srgbClr val="0070C0"/>
                </a:solidFill>
              </a:rPr>
              <a:t> 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endParaRPr lang="ru-RU" sz="27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75" y="214313"/>
            <a:ext cx="5143500" cy="3816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18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Если видишь, что с картины,   смотрит кто-нибудь на нас, </a:t>
            </a:r>
          </a:p>
          <a:p>
            <a:pPr eaLnBrk="0" hangingPunct="0"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Или принц в плаще старинном,      или вроде верхолаз,</a:t>
            </a:r>
            <a:b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Лётчик или балерина, или  Колька твой сосед,</a:t>
            </a:r>
            <a:b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Обязательно картина называется …</a:t>
            </a:r>
          </a:p>
        </p:txBody>
      </p:sp>
      <p:pic>
        <p:nvPicPr>
          <p:cNvPr id="3075" name="Picture 3" descr="http://im4-tub.yandex.net/i?id=64953824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4143375"/>
            <a:ext cx="26431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Валентин Се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0024"/>
            <a:ext cx="3000365" cy="36274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14313" y="3857625"/>
            <a:ext cx="87153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 Валентин Серов - прославленный русский портретист и один из крупнейших мастеров европейской живописи 19 века. Хотя, и кроме портрета, ему, казалось, было подвластно всё. Тихий и скромный по натуре, Серов обладал непререкаемым авторитетом среди мастеров своего времени. </a:t>
            </a:r>
            <a:endParaRPr lang="ru-RU" sz="2400" dirty="0"/>
          </a:p>
        </p:txBody>
      </p:sp>
      <p:sp>
        <p:nvSpPr>
          <p:cNvPr id="4100" name="Заголовок 6"/>
          <p:cNvSpPr>
            <a:spLocks noGrp="1"/>
          </p:cNvSpPr>
          <p:nvPr>
            <p:ph type="title"/>
          </p:nvPr>
        </p:nvSpPr>
        <p:spPr>
          <a:xfrm>
            <a:off x="3714750" y="274638"/>
            <a:ext cx="4972050" cy="1797050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Валентин Серов (1865-1911)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Работы художника В.Серова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1500" y="5786438"/>
            <a:ext cx="3571875" cy="571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Автопортрет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Содержимое 12" descr="Автопортре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6304" y="1985834"/>
            <a:ext cx="2812754" cy="365774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072063" y="5786438"/>
            <a:ext cx="3500437" cy="50006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Портрет А.П.Чехова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" name="Содержимое 13" descr="Чехов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57818" y="1928802"/>
            <a:ext cx="2971889" cy="371477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57813"/>
            <a:ext cx="4040188" cy="7143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Девочка с персиками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Девочка с персикам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3595780" cy="41130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3" y="5429250"/>
            <a:ext cx="4041775" cy="7143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Портрет княгини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Портрет княгини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785794"/>
            <a:ext cx="3579298" cy="414340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мск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" y="271656"/>
            <a:ext cx="3357558" cy="43744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4786322"/>
            <a:ext cx="84296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И.Крамской  родился в бедной мещанской семье. Учился в Академии художеств (1857-63). Жил и работал в Петербурге. Самым знаменитым его учеником стал Репин.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2" name="Заголовок 4"/>
          <p:cNvSpPr>
            <a:spLocks noGrp="1"/>
          </p:cNvSpPr>
          <p:nvPr>
            <p:ph type="title"/>
          </p:nvPr>
        </p:nvSpPr>
        <p:spPr>
          <a:xfrm>
            <a:off x="3286125" y="274638"/>
            <a:ext cx="5400675" cy="1939925"/>
          </a:xfrm>
        </p:spPr>
        <p:txBody>
          <a:bodyPr/>
          <a:lstStyle/>
          <a:p>
            <a:r>
              <a:rPr lang="ru-RU" smtClean="0"/>
              <a:t>   </a:t>
            </a:r>
            <a: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  <a:t>Иван Крамской</a:t>
            </a:r>
            <a:b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Monotype Corsiva" pitchFamily="66" charset="0"/>
              </a:rPr>
              <a:t>(1837-18570)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Работы художника И.Крамского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72188"/>
            <a:ext cx="3686175" cy="571500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Портрет Д.И.Менделеева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Менделее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1" y="2125587"/>
            <a:ext cx="2643207" cy="358942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625" y="6000750"/>
            <a:ext cx="3214688" cy="571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 Неизвестная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Неизвестна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1" y="2071678"/>
            <a:ext cx="2930511" cy="364333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1143000" y="5786438"/>
            <a:ext cx="2928938" cy="714375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Портрет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Александра</a:t>
            </a:r>
            <a:r>
              <a:rPr lang="en-US" sz="2400" dirty="0" smtClean="0">
                <a:solidFill>
                  <a:srgbClr val="C00000"/>
                </a:solidFill>
              </a:rPr>
              <a:t> III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2" name="Содержимое 11" descr="Александр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3033836" cy="378621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715000" y="5643563"/>
            <a:ext cx="2786063" cy="714375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Портрет художника И.Шишкина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3" name="Содержимое 12" descr="портрет Шишкина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357298"/>
            <a:ext cx="3071834" cy="373195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в пустыне Христос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728" y="428604"/>
            <a:ext cx="5857916" cy="37147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428750" y="4286250"/>
            <a:ext cx="578643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 Христос в пустыне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857750"/>
            <a:ext cx="89296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  Художник изобразил Христа, сидящим на холодных серых камнях, пустынная почва мертва так, что кажется, будто сюда не ступала ещё нога ни одного человека. </a:t>
            </a:r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339</Words>
  <Application>Microsoft Office PowerPoint</Application>
  <PresentationFormat>Экран (4:3)</PresentationFormat>
  <Paragraphs>41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Русские художники- портретисты</vt:lpstr>
      <vt:lpstr>Слайд 2</vt:lpstr>
      <vt:lpstr>Валентин Серов (1865-1911)</vt:lpstr>
      <vt:lpstr>Работы художника В.Серова</vt:lpstr>
      <vt:lpstr>Слайд 5</vt:lpstr>
      <vt:lpstr>   Иван Крамской (1837-18570)</vt:lpstr>
      <vt:lpstr>Работы художника И.Крамского</vt:lpstr>
      <vt:lpstr>Слайд 8</vt:lpstr>
      <vt:lpstr>Слайд 9</vt:lpstr>
      <vt:lpstr>  Карл  БрюллОВ       (1799-1852)</vt:lpstr>
      <vt:lpstr>Работы К.Брюллова</vt:lpstr>
      <vt:lpstr>К.Брюллов « Итальянский полдень»</vt:lpstr>
      <vt:lpstr>Илья Репин (1804-1884)</vt:lpstr>
      <vt:lpstr>Работы И.Репина</vt:lpstr>
      <vt:lpstr>Слайд 15</vt:lpstr>
      <vt:lpstr>Работы В.Тропинина</vt:lpstr>
      <vt:lpstr>     Информационные ресурсы 1.Портреты художников – портретистов В.Серова,В.Тропинина, И.Репина, И.Крамского, К.Брюллова- ru.wikipedia.org/wiki…художников-портретистов  . 2.Работы художников(портреты)- ru.wikipedia.org/wiki…художников-портретистов  . 3. Изобразительное искусство. 2 класс. Поурочные планы  по учебнику Кузина В.С., Кубышкиной Э.И. «Изобразительное искусство в начальной школе.1-2 классы» Волгоград: Учитель-АСТ,2005 4. www.museum-online.ru…Ivan_Nikolaevich_Kramskoi  5 ru.wikipedia.org›Серов 6.www.nearyou.ru/100kartin/100karrt_56.html (6.И.Крамской «Христос в пустыне») 7. www.portrets.ru/34.4.html (В.А.Тропинин) 9. www.photosight.ru(фотография рамки)  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 –портретисты (Изобразительное искусство,УМК «Школа России»,2 класс)</dc:title>
  <dc:creator>Admin</dc:creator>
  <cp:lastModifiedBy>RePack by Diakov</cp:lastModifiedBy>
  <cp:revision>42</cp:revision>
  <dcterms:created xsi:type="dcterms:W3CDTF">2010-06-03T18:27:28Z</dcterms:created>
  <dcterms:modified xsi:type="dcterms:W3CDTF">2017-12-05T19:52:10Z</dcterms:modified>
</cp:coreProperties>
</file>