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1" autoAdjust="0"/>
  </p:normalViewPr>
  <p:slideViewPr>
    <p:cSldViewPr snapToGrid="0">
      <p:cViewPr>
        <p:scale>
          <a:sx n="76" d="100"/>
          <a:sy n="76" d="100"/>
        </p:scale>
        <p:origin x="-1974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3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4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6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4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CB31-5EEA-4F4F-8BF8-06CC707A02D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&#1051;&#1102;&#1076;&#1084;&#1080;&#1083;&#1072;\&#1056;&#1072;&#1073;&#1086;&#1095;&#1080;&#1081;%20&#1089;&#1090;&#1086;&#1083;\&#1053;&#1086;&#1074;&#1072;&#1103;%20&#1087;&#1072;&#1087;&#1082;&#1072;%20(6)\&#1051;&#1077;&#1086;&#1085;&#1072;&#1088;&#1076;&#1086;%20&#1076;&#1072;%20&#1042;&#1080;&#1085;&#1095;&#1080;_%20&#1050;&#1072;&#1088;&#1090;&#1080;&#1085;&#1099;%20&#1080;%20&#1073;&#1080;&#1086;&#1075;&#1088;&#1072;&#1092;&#1080;&#1103;_%20&#1083;&#1077;&#1086;&#1085;&#1072;&#1088;&#1076;&#1086;.files\da_vinci00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1184" y="1640380"/>
            <a:ext cx="6828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Викторина  по ИЗО «Калейдоскоп»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5-7 классов.</a:t>
            </a:r>
            <a:endParaRPr lang="ru-RU" sz="4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 rot="21225795">
            <a:off x="2231574" y="2721079"/>
            <a:ext cx="5290457" cy="1360714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 rot="21395544">
            <a:off x="397183" y="4964449"/>
            <a:ext cx="4300152" cy="767782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8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340" y="365126"/>
            <a:ext cx="4983009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зовут художников, которые рисуют без кистей и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красок?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096" y="1894824"/>
            <a:ext cx="59118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63638" y="2256903"/>
            <a:ext cx="270286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ts val="3375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Мороз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Осень,</a:t>
            </a:r>
            <a:r>
              <a:rPr kumimoji="0" lang="ru-RU" alt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Солнце.</a:t>
            </a:r>
            <a:endParaRPr kumimoji="0" lang="en-GB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stat20.privet.ru/lr/0b2410efcb23674cadaf24f90d248fb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096" y="1894824"/>
            <a:ext cx="3607496" cy="345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01.chitalnya.ru/upload/369/25050249369814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956" y="2296766"/>
            <a:ext cx="4659682" cy="345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0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0126" y="365126"/>
            <a:ext cx="4845224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единственное на Земле рисующее существо.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900igr.net/datai/istorija/CHerty-cheloveka/0016-020-Antropogenez-eto-istoricheski-protsess-formirovanija-sovremenn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295" y="2165133"/>
            <a:ext cx="4296428" cy="378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48614" y="2392564"/>
            <a:ext cx="3031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19928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9814" y="365126"/>
            <a:ext cx="4995535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«полуфабрикат» картины?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251" y="1555702"/>
            <a:ext cx="66675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94173" y="5384752"/>
            <a:ext cx="16850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Эскиз.</a:t>
            </a:r>
          </a:p>
        </p:txBody>
      </p:sp>
    </p:spTree>
    <p:extLst>
      <p:ext uri="{BB962C8B-B14F-4D97-AF65-F5344CB8AC3E}">
        <p14:creationId xmlns:p14="http://schemas.microsoft.com/office/powerpoint/2010/main" val="322826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288" y="715855"/>
            <a:ext cx="5033114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знаменитый русский художник нарисовал картину для фантиков  шоколадных конфет «Мишек»?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42" y="2556419"/>
            <a:ext cx="5737225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38510" y="2812465"/>
            <a:ext cx="2536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И.И.Шишкин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387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2027" y="408379"/>
            <a:ext cx="6021888" cy="70643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Веришь или нет?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7731" y="1014608"/>
            <a:ext cx="5721263" cy="51356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1.Простым карандашом средней твердости можно провести линию длинной 5,5 км?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795390" y="2052181"/>
            <a:ext cx="5721263" cy="513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кто не верит, пусть поверит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90601" y="2482242"/>
            <a:ext cx="5721263" cy="513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2.Леонардо да Винчи был левшой?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033386" y="2845496"/>
            <a:ext cx="5721263" cy="513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13983" y="3273468"/>
            <a:ext cx="5721263" cy="513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Этюдник –это книжка с нотами этюдов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807916" y="3872630"/>
            <a:ext cx="5721263" cy="513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специальный ящик с принадлежностями для рисования.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13774" y="4386197"/>
            <a:ext cx="5721263" cy="513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Все художники: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И.Шишкин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И.Левитан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А.Саврасов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И.Айвазовский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работали в жанре пейзажа?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14815" y="5574082"/>
            <a:ext cx="5721263" cy="513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8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7078" y="365126"/>
            <a:ext cx="5108271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 ребусы: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14" y="1738170"/>
            <a:ext cx="6810375" cy="2057400"/>
          </a:xfrm>
          <a:prstGeom prst="rect">
            <a:avLst/>
          </a:prstGeom>
          <a:ln w="76200">
            <a:solidFill>
              <a:srgbClr val="9BBB59">
                <a:lumMod val="60000"/>
                <a:lumOff val="40000"/>
              </a:srgb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08481" y="4233889"/>
            <a:ext cx="3876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Автопортрет.</a:t>
            </a:r>
          </a:p>
        </p:txBody>
      </p:sp>
    </p:spTree>
    <p:extLst>
      <p:ext uri="{BB962C8B-B14F-4D97-AF65-F5344CB8AC3E}">
        <p14:creationId xmlns:p14="http://schemas.microsoft.com/office/powerpoint/2010/main" val="390112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072" y="1456619"/>
            <a:ext cx="6553200" cy="2333625"/>
          </a:xfrm>
          <a:prstGeom prst="rect">
            <a:avLst/>
          </a:prstGeom>
          <a:ln w="76200">
            <a:solidFill>
              <a:srgbClr val="9BBB59">
                <a:lumMod val="60000"/>
                <a:lumOff val="40000"/>
              </a:srgb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297336" y="4371677"/>
            <a:ext cx="1882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Пейзаж.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4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935" y="1358561"/>
            <a:ext cx="6645910" cy="2086610"/>
          </a:xfrm>
          <a:prstGeom prst="rect">
            <a:avLst/>
          </a:prstGeom>
          <a:ln w="76200">
            <a:solidFill>
              <a:srgbClr val="9BBB59">
                <a:lumMod val="60000"/>
                <a:lumOff val="40000"/>
              </a:srgb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47451" y="3858110"/>
            <a:ext cx="2705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Искусство.</a:t>
            </a:r>
          </a:p>
        </p:txBody>
      </p:sp>
    </p:spTree>
    <p:extLst>
      <p:ext uri="{BB962C8B-B14F-4D97-AF65-F5344CB8AC3E}">
        <p14:creationId xmlns:p14="http://schemas.microsoft.com/office/powerpoint/2010/main" val="61386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8903" y="1394147"/>
            <a:ext cx="6964471" cy="2513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b="1" dirty="0" smtClean="0"/>
              <a:t>Русские </a:t>
            </a:r>
            <a:r>
              <a:rPr lang="ru-RU" altLang="ru-RU" sz="2800" b="1" dirty="0"/>
              <a:t>художники-реалисты, входившие в Товарищество передвижных художественных выставок (1870-1923 гг.), развивавшие лучшие традиции Артели художников. О</a:t>
            </a:r>
            <a:r>
              <a:rPr lang="ru-RU" altLang="ru-RU" sz="2800" b="1" dirty="0" smtClean="0"/>
              <a:t>тображали </a:t>
            </a:r>
            <a:r>
              <a:rPr lang="ru-RU" altLang="ru-RU" sz="2800" b="1" dirty="0"/>
              <a:t>народную жизнь, природу, демонстрировали свои выставки в различных городах России.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828" y="4434214"/>
            <a:ext cx="7603297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Передвижники: </a:t>
            </a:r>
            <a:r>
              <a:rPr lang="ru-RU" altLang="ru-RU" sz="2400" b="1" dirty="0" smtClean="0"/>
              <a:t>Репин</a:t>
            </a:r>
            <a:r>
              <a:rPr lang="ru-RU" altLang="ru-RU" sz="2400" b="1" dirty="0"/>
              <a:t>, Суриков, Васнецов, Перов, Шишкин, Левитан, Серов</a:t>
            </a:r>
            <a:r>
              <a:rPr lang="ru-RU" altLang="ru-RU" sz="2400" dirty="0"/>
              <a:t> и другие. 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Создателем товарищества был </a:t>
            </a:r>
            <a:r>
              <a:rPr lang="ru-RU" altLang="ru-RU" sz="2400" b="1" dirty="0"/>
              <a:t>Крамской</a:t>
            </a:r>
            <a:r>
              <a:rPr lang="ru-RU" altLang="ru-RU" sz="2400" dirty="0"/>
              <a:t>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50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3" y="603664"/>
            <a:ext cx="5940663" cy="266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445" y="3416436"/>
            <a:ext cx="6794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Как называется картина и кто её написал?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3085" y="461221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dirty="0" smtClean="0"/>
              <a:t>Илья Ефимович Репин </a:t>
            </a:r>
            <a:r>
              <a:rPr lang="ru-RU" altLang="ru-RU" sz="2400" dirty="0"/>
              <a:t>изображает в своих картинах народную жизнь, народные интересы, народную щемящую действительность.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02" y="472692"/>
            <a:ext cx="2324593" cy="29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2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5074" y="452809"/>
            <a:ext cx="5022938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9036" y="1888670"/>
            <a:ext cx="7816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76250" algn="l"/>
              </a:tabLst>
            </a:pPr>
            <a:r>
              <a:rPr lang="ru-RU" sz="2800" b="1" dirty="0" smtClean="0">
                <a:latin typeface="Times New Roman"/>
                <a:ea typeface="Times New Roman"/>
              </a:rPr>
              <a:t>Жанр </a:t>
            </a:r>
            <a:r>
              <a:rPr lang="ru-RU" sz="2800" b="1" dirty="0">
                <a:latin typeface="Times New Roman"/>
                <a:ea typeface="Times New Roman"/>
              </a:rPr>
              <a:t>изобразительного искусства, показывающий неодушевленные предметы, размещенные в реальной бытовой среде и организованные в единую группу.</a:t>
            </a:r>
            <a:endParaRPr lang="ru-RU" sz="28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http://img0.liveinternet.ru/images/attach/c/0/46/266/46266541_2802702_large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285" y="3704552"/>
            <a:ext cx="3976710" cy="271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48404" y="4033474"/>
            <a:ext cx="3477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362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96" y="413676"/>
            <a:ext cx="4496845" cy="509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8725" y="2005514"/>
            <a:ext cx="3645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Какой художник написал портрет?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3255" y="2959621"/>
            <a:ext cx="3770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Валентин Александрович Серов</a:t>
            </a:r>
            <a:endParaRPr lang="ru-RU" sz="28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55" y="3913728"/>
            <a:ext cx="2101981" cy="272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3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3852" y="1399927"/>
            <a:ext cx="69018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/>
              <a:t>Художественный </a:t>
            </a:r>
            <a:r>
              <a:rPr lang="ru-RU" altLang="ru-RU" sz="2800" b="1" dirty="0"/>
              <a:t>материал для рисования из обожженной липы, ивы и других пород деревьев. В 19в. получил распространение </a:t>
            </a:r>
            <a:r>
              <a:rPr lang="ru-RU" altLang="ru-RU" sz="2800" b="1" dirty="0" smtClean="0"/>
              <a:t> </a:t>
            </a:r>
            <a:r>
              <a:rPr lang="ru-RU" altLang="ru-RU" sz="2800" b="1" dirty="0"/>
              <a:t>из </a:t>
            </a:r>
            <a:r>
              <a:rPr lang="ru-RU" altLang="ru-RU" sz="2800" b="1" dirty="0" smtClean="0"/>
              <a:t>спрессованного  </a:t>
            </a:r>
            <a:r>
              <a:rPr lang="ru-RU" altLang="ru-RU" sz="2800" b="1" dirty="0"/>
              <a:t>порошка с добавлением растительного клея.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0778" y="4684734"/>
            <a:ext cx="104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Уголь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9243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5934" y="762042"/>
            <a:ext cx="5855918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b="1" dirty="0" smtClean="0"/>
              <a:t>Художественный материал для живописи </a:t>
            </a:r>
            <a:r>
              <a:rPr lang="ru-RU" altLang="ru-RU" sz="2800" b="1" dirty="0"/>
              <a:t>сухими, мягкими цветными карандашами без оправы, спрессованными из растертых в порошок пигментов с добавлением камедей, молока, иногда мела, гипса и пр.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30258" y="4546948"/>
            <a:ext cx="1418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</a:t>
            </a:r>
            <a:r>
              <a:rPr lang="ru-RU" sz="2800" b="1" dirty="0" smtClean="0"/>
              <a:t>астель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0591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1743" y="849010"/>
            <a:ext cx="66638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800" b="1" dirty="0"/>
              <a:t>Один из видов </a:t>
            </a:r>
            <a:r>
              <a:rPr lang="ru-RU" sz="2800" b="1" dirty="0" smtClean="0"/>
              <a:t>графики (от фр. слова «вырезать», «создавать»), </a:t>
            </a:r>
            <a:r>
              <a:rPr lang="ru-RU" sz="2800" b="1" dirty="0"/>
              <a:t>позволяющий получать печатные оттиски художественных произведений  на бумаге  с  печатной  формы – доски  из дерева, металла, линолеума и т. д..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8827" y="3526666"/>
            <a:ext cx="1510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Гравюра</a:t>
            </a:r>
            <a:endParaRPr lang="ru-RU" sz="2800" b="1" dirty="0"/>
          </a:p>
        </p:txBody>
      </p:sp>
      <p:pic>
        <p:nvPicPr>
          <p:cNvPr id="4" name="Picture 2" descr="http://static.diary.ru/userdir/9/2/1/3/921303/76252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410" y="4049885"/>
            <a:ext cx="3456384" cy="2592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011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0087" y="951358"/>
            <a:ext cx="55928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Живопись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по сырой штукатурке, одна из техник стенных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росписей.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144033" y="4196219"/>
            <a:ext cx="1319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Фреска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920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6727" y="630059"/>
            <a:ext cx="6344433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80000"/>
              </a:lnSpc>
            </a:pPr>
            <a:r>
              <a:rPr lang="ru-RU" altLang="ru-RU" sz="3200" dirty="0" smtClean="0"/>
              <a:t>Представитель эпохи Возрождения. Его принято </a:t>
            </a:r>
            <a:r>
              <a:rPr lang="ru-RU" altLang="ru-RU" sz="3200" dirty="0"/>
              <a:t>считать певцом женской красоты. Он написал более двадцати </a:t>
            </a:r>
            <a:r>
              <a:rPr lang="ru-RU" altLang="ru-RU" sz="3200" dirty="0" smtClean="0"/>
              <a:t>Мадонн</a:t>
            </a:r>
            <a:r>
              <a:rPr lang="ru-RU" altLang="ru-RU" sz="3200" dirty="0"/>
              <a:t>, начиная с юношеской картины «Мадонна </a:t>
            </a:r>
            <a:r>
              <a:rPr lang="ru-RU" altLang="ru-RU" sz="3200" dirty="0" err="1"/>
              <a:t>Конестабиле</a:t>
            </a:r>
            <a:r>
              <a:rPr lang="ru-RU" altLang="ru-RU" sz="3200" dirty="0"/>
              <a:t>» и кончая «Сикстинской мадонной», которую он создал, будучи уже зрелым мастером, и каждая из них пленительна по-своему. </a:t>
            </a:r>
            <a:br>
              <a:rPr lang="ru-RU" altLang="ru-RU" sz="3200" dirty="0"/>
            </a:br>
            <a:endParaRPr lang="ru-RU" alt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15649" y="5423770"/>
            <a:ext cx="2477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Рафаэль Санти</a:t>
            </a:r>
            <a:endParaRPr lang="ru-RU" sz="2800" b="1" dirty="0"/>
          </a:p>
        </p:txBody>
      </p:sp>
      <p:pic>
        <p:nvPicPr>
          <p:cNvPr id="4" name="Picture 4" descr="raf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681" y="2362057"/>
            <a:ext cx="2156575" cy="306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757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4137" y="661833"/>
            <a:ext cx="548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 smtClean="0"/>
              <a:t>Яркий представитель </a:t>
            </a:r>
            <a:r>
              <a:rPr lang="ru-RU" altLang="ru-RU" sz="2800" b="1" i="1" dirty="0"/>
              <a:t>Высокого Возрождения </a:t>
            </a:r>
            <a:r>
              <a:rPr lang="ru-RU" altLang="ru-RU" sz="2800" b="1" i="1" dirty="0" smtClean="0"/>
              <a:t>является</a:t>
            </a:r>
            <a:r>
              <a:rPr lang="ru-RU" altLang="ru-RU" sz="2800" b="1" dirty="0" smtClean="0"/>
              <a:t> </a:t>
            </a:r>
            <a:r>
              <a:rPr lang="ru-RU" altLang="ru-RU" sz="2800" b="1" dirty="0"/>
              <a:t>- итальянский живописец, скульптор, архитектор, ученый и инженер. 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3775" y="2616214"/>
            <a:ext cx="3707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Леонардо да Винчи</a:t>
            </a:r>
            <a:endParaRPr lang="ru-RU" sz="3200" b="1" dirty="0"/>
          </a:p>
        </p:txBody>
      </p:sp>
      <p:pic>
        <p:nvPicPr>
          <p:cNvPr id="4" name="Picture 4" descr="Леонардо да Винчи Автопортрет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7759" y="3390606"/>
            <a:ext cx="2019039" cy="3058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97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0502" y="1310943"/>
            <a:ext cx="641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Крупные музеи искусства в России?</a:t>
            </a:r>
            <a:endParaRPr lang="ru-RU" sz="3200" dirty="0"/>
          </a:p>
        </p:txBody>
      </p:sp>
      <p:pic>
        <p:nvPicPr>
          <p:cNvPr id="3" name="Picture 4" descr="Третьяко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2" y="3256766"/>
            <a:ext cx="4045272" cy="300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046" y="2680569"/>
            <a:ext cx="4800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«Третьяковская галерея» </a:t>
            </a:r>
            <a:r>
              <a:rPr lang="ru-RU" sz="2400" b="1" dirty="0" err="1" smtClean="0"/>
              <a:t>г.Москва</a:t>
            </a:r>
            <a:endParaRPr lang="ru-RU" sz="2400" b="1" dirty="0"/>
          </a:p>
        </p:txBody>
      </p:sp>
      <p:pic>
        <p:nvPicPr>
          <p:cNvPr id="5" name="Picture 4" descr="DSC003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98" y="3801756"/>
            <a:ext cx="3974631" cy="298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6844" y="3081344"/>
            <a:ext cx="4682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Государственный Эрмитаж </a:t>
            </a:r>
          </a:p>
          <a:p>
            <a:pPr algn="ctr"/>
            <a:r>
              <a:rPr lang="ru-RU" sz="2000" b="1" dirty="0" err="1" smtClean="0"/>
              <a:t>г.Санкт</a:t>
            </a:r>
            <a:r>
              <a:rPr lang="ru-RU" sz="2000" b="1" dirty="0" smtClean="0"/>
              <a:t>- Петербург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255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570" y="1429838"/>
            <a:ext cx="6012494" cy="1325563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  <a:tabLst>
                <a:tab pos="476250" algn="l"/>
              </a:tabLst>
            </a:pPr>
            <a:r>
              <a:rPr lang="ru-RU" sz="2800" b="1" dirty="0">
                <a:latin typeface="Times New Roman"/>
                <a:ea typeface="Times New Roman"/>
              </a:rPr>
              <a:t>Жанр изобразительного искусства, изображение  окружающей среды, характерных ландшафтов, видов гор, лесов, рек, полей, городов.</a:t>
            </a:r>
            <a:br>
              <a:rPr lang="ru-RU" sz="2800" b="1" dirty="0">
                <a:latin typeface="Times New Roman"/>
                <a:ea typeface="Times New Roman"/>
              </a:rPr>
            </a:br>
            <a:endParaRPr lang="ru-RU" sz="2800" b="1" dirty="0"/>
          </a:p>
        </p:txBody>
      </p:sp>
      <p:pic>
        <p:nvPicPr>
          <p:cNvPr id="3076" name="Picture 4" descr="http://cdn1.img22.rian.ru/images/54833/30/548333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137" y="2959904"/>
            <a:ext cx="444817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55414" y="4029619"/>
            <a:ext cx="1694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Пейзаж.</a:t>
            </a:r>
          </a:p>
        </p:txBody>
      </p:sp>
    </p:spTree>
    <p:extLst>
      <p:ext uri="{BB962C8B-B14F-4D97-AF65-F5344CB8AC3E}">
        <p14:creationId xmlns:p14="http://schemas.microsoft.com/office/powerpoint/2010/main" val="7467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4760" y="653224"/>
            <a:ext cx="5333739" cy="1325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русский художник, сказочник, автор картины «Богатыри», «Алёнушка», «Ковёр самолет».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www.xenophon-mil.org/rushistory/rulers/bogatra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946" y="2129424"/>
            <a:ext cx="5421073" cy="401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ljplus.ru/img4/l/i/littledeadbrain/kote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946" y="2129424"/>
            <a:ext cx="3164605" cy="408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ctechcrunch2011.files.wordpress.com/2012/08/magiccarpet.jpeg?w=8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718" y="2317315"/>
            <a:ext cx="5210827" cy="354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rusgallery.info/gallery/main.php?g2_view=core.DownloadItem&amp;g2_itemId=3213&amp;g2_serialNumber=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5019" y="2229633"/>
            <a:ext cx="2898341" cy="34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670443" y="5179791"/>
            <a:ext cx="1872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В.М.Васнецов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89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8549" y="452808"/>
            <a:ext cx="5653153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русский художник-пейзажист, автор картин «Золотая осень», «Большая вода», «Март».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uch.znate.ru/tw_files2/urls_18/4/d-3575/img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26" y="2530258"/>
            <a:ext cx="4797470" cy="348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geocities.com/Paris/Parc/2331/russia/art_images/levitan-spring_floo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91" y="2354893"/>
            <a:ext cx="3682652" cy="387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.foto.radikal.ru/0603/49485d294c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2868" y="2530258"/>
            <a:ext cx="3533428" cy="370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or.edu.27.ru/dlrstore/073ab3f9-9691-403f-886e-173460f6a498/Levitan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187" y="2031629"/>
            <a:ext cx="2750550" cy="34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65126" y="5067057"/>
            <a:ext cx="2087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И.И.Левитан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39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7080" y="402704"/>
            <a:ext cx="5258582" cy="1826929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древний жанр изобразительного искусства.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90" y="2429168"/>
            <a:ext cx="47625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img-fotki.yandex.ru/get/4416/132352990.13/0_6ee59_304ae19f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731" y="3109127"/>
            <a:ext cx="4027116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1905" y="2661021"/>
            <a:ext cx="36830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09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0124" y="102079"/>
            <a:ext cx="5145849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изображающий море.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25" y="1860537"/>
            <a:ext cx="5465523" cy="418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69637" y="2154569"/>
            <a:ext cx="2779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Маринист.</a:t>
            </a:r>
            <a:endParaRPr lang="ru-RU" sz="40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47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9501" y="365126"/>
            <a:ext cx="5147040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Сгруппируй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8619" y="1916482"/>
            <a:ext cx="3959563" cy="4047712"/>
          </a:xfrm>
        </p:spPr>
        <p:txBody>
          <a:bodyPr>
            <a:norm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ИЗО: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Жанры ИЗО: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15583" y="1302575"/>
            <a:ext cx="3887391" cy="4484449"/>
          </a:xfrm>
        </p:spPr>
        <p:txBody>
          <a:bodyPr>
            <a:normAutofit fontScale="77500" lnSpcReduction="20000"/>
          </a:bodyPr>
          <a:lstStyle/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Живопись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Декоративно-прикладное искусство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Анимализм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Интерьер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2132" y="365126"/>
            <a:ext cx="5083217" cy="1325563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народные промыслы представлены?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724" y="1279872"/>
            <a:ext cx="2016690" cy="27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041.radikal.ru/0805/ff/7ef5f2cccf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68" y="1555445"/>
            <a:ext cx="3248852" cy="24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0.liveinternet.ru/images/attach/c/1/58/478/58478016_duym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41" y="4045907"/>
            <a:ext cx="3695178" cy="238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ytyshi.ru/pic/jost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686" y="4427493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-fotki.yandex.ru/get/4526/126030467.4/0_5a23e_e679ac46_X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413" y="1102451"/>
            <a:ext cx="1977547" cy="312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81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8ce4a5e74830e67d95ef488916384177ca3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537</Words>
  <Application>Microsoft Office PowerPoint</Application>
  <PresentationFormat>Экран (4:3)</PresentationFormat>
  <Paragraphs>76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  </vt:lpstr>
      <vt:lpstr>Жанр изобразительного искусства, изображение  окружающей среды, характерных ландшафтов, видов гор, лесов, рек, полей, городов. </vt:lpstr>
      <vt:lpstr>Известный русский художник, сказочник, автор картины «Богатыри», «Алёнушка», «Ковёр самолет».</vt:lpstr>
      <vt:lpstr>Известный русский художник-пейзажист, автор картин «Золотая осень», «Большая вода», «Март».</vt:lpstr>
      <vt:lpstr>Самый древний жанр изобразительного искусства.</vt:lpstr>
      <vt:lpstr>Художник изображающий море.</vt:lpstr>
      <vt:lpstr>Сгруппируй понятия:</vt:lpstr>
      <vt:lpstr>Какие народные промыслы представлены?</vt:lpstr>
      <vt:lpstr> Как зовут художников, которые рисуют без кистей и красок?</vt:lpstr>
      <vt:lpstr>Назовите единственное на Земле рисующее существо. </vt:lpstr>
      <vt:lpstr>Как называется «полуфабрикат» картины?</vt:lpstr>
      <vt:lpstr>Какой знаменитый русский художник нарисовал картину для фантиков  шоколадных конфет «Мишек»?</vt:lpstr>
      <vt:lpstr>  Веришь или нет?</vt:lpstr>
      <vt:lpstr>IV.Разгадай ребусы: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Учительская</cp:lastModifiedBy>
  <cp:revision>46</cp:revision>
  <dcterms:created xsi:type="dcterms:W3CDTF">2013-03-12T14:14:01Z</dcterms:created>
  <dcterms:modified xsi:type="dcterms:W3CDTF">2020-02-03T10:03:48Z</dcterms:modified>
</cp:coreProperties>
</file>