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4A66-C197-4E86-8B19-199ED214C73B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1E334-A50E-454E-A2FE-BB22BD7A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E334-A50E-454E-A2FE-BB22BD7ADB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4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DE32D-6E38-4F69-B664-508E9181B92D}" type="datetimeFigureOut">
              <a:rPr lang="ru-RU" smtClean="0"/>
              <a:t>01.03.2012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C78BC-C0D5-459C-AE3A-F277EBE91A2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4077072"/>
            <a:ext cx="2376264" cy="1333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685800" y="188640"/>
            <a:ext cx="7558608" cy="158417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600" dirty="0" smtClean="0"/>
              <a:t>Презентация по изобразительному искусству на тему: </a:t>
            </a:r>
          </a:p>
          <a:p>
            <a:pPr marL="36576" indent="0" algn="ctr">
              <a:buNone/>
            </a:pPr>
            <a:endParaRPr lang="ru-RU" sz="3600" dirty="0"/>
          </a:p>
        </p:txBody>
      </p:sp>
      <p:pic>
        <p:nvPicPr>
          <p:cNvPr id="9" name="Picture 18" descr="mso80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r="4755" b="23595"/>
          <a:stretch>
            <a:fillRect/>
          </a:stretch>
        </p:blipFill>
        <p:spPr bwMode="auto">
          <a:xfrm>
            <a:off x="2348887" y="1680248"/>
            <a:ext cx="4392487" cy="4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6064"/>
            <a:ext cx="5112568" cy="6125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Портрет - </a:t>
            </a:r>
            <a:r>
              <a:rPr lang="ru-RU" sz="3200" b="1" i="1" dirty="0" smtClean="0"/>
              <a:t>изображение человека или группы людей, внешний облик портретируемого, его характер, внутренний мир;</a:t>
            </a:r>
            <a:br>
              <a:rPr lang="ru-RU" sz="3200" b="1" i="1" dirty="0" smtClean="0"/>
            </a:br>
            <a:r>
              <a:rPr lang="ru-RU" sz="3200" b="1" i="1" dirty="0" smtClean="0"/>
              <a:t>- автопортрет (портрет с самого себя);</a:t>
            </a:r>
            <a:br>
              <a:rPr lang="ru-RU" sz="3200" b="1" i="1" dirty="0" smtClean="0"/>
            </a:br>
            <a:r>
              <a:rPr lang="ru-RU" sz="3200" b="1" i="1" dirty="0" smtClean="0"/>
              <a:t>- </a:t>
            </a:r>
            <a:r>
              <a:rPr lang="ru-RU" sz="3200" b="1" i="1" dirty="0" err="1" smtClean="0"/>
              <a:t>погрудный</a:t>
            </a:r>
            <a:r>
              <a:rPr lang="ru-RU" sz="3200" b="1" i="1" dirty="0" smtClean="0"/>
              <a:t> портрет;</a:t>
            </a:r>
            <a:br>
              <a:rPr lang="ru-RU" sz="3200" b="1" i="1" dirty="0" smtClean="0"/>
            </a:br>
            <a:r>
              <a:rPr lang="ru-RU" sz="3200" b="1" i="1" dirty="0" smtClean="0"/>
              <a:t>- поясной портрет;</a:t>
            </a:r>
            <a:br>
              <a:rPr lang="ru-RU" sz="3200" b="1" i="1" dirty="0" smtClean="0"/>
            </a:br>
            <a:r>
              <a:rPr lang="ru-RU" sz="3200" b="1" i="1" dirty="0" smtClean="0"/>
              <a:t>- поколенный портрет;</a:t>
            </a:r>
            <a:br>
              <a:rPr lang="ru-RU" sz="3200" b="1" i="1" dirty="0" smtClean="0"/>
            </a:br>
            <a:r>
              <a:rPr lang="ru-RU" sz="3200" b="1" i="1" dirty="0" smtClean="0"/>
              <a:t>- </a:t>
            </a:r>
            <a:r>
              <a:rPr lang="ru-RU" sz="3200" b="1" i="1" dirty="0" err="1" smtClean="0"/>
              <a:t>однофигурный</a:t>
            </a:r>
            <a:r>
              <a:rPr lang="ru-RU" sz="3200" b="1" i="1" dirty="0" smtClean="0"/>
              <a:t> портрет;</a:t>
            </a:r>
            <a:br>
              <a:rPr lang="ru-RU" sz="3200" b="1" i="1" dirty="0" smtClean="0"/>
            </a:br>
            <a:r>
              <a:rPr lang="ru-RU" sz="3200" b="1" i="1" dirty="0" smtClean="0"/>
              <a:t>- групповой портрет;</a:t>
            </a:r>
            <a:br>
              <a:rPr lang="ru-RU" sz="3200" b="1" i="1" dirty="0" smtClean="0"/>
            </a:br>
            <a:r>
              <a:rPr lang="ru-RU" sz="3200" b="1" i="1" dirty="0" smtClean="0"/>
              <a:t>-парный портрет.</a:t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7861" b="6667"/>
          <a:stretch>
            <a:fillRect/>
          </a:stretch>
        </p:blipFill>
        <p:spPr bwMode="auto">
          <a:xfrm>
            <a:off x="7191707" y="286709"/>
            <a:ext cx="1657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58">
            <a:off x="6866423" y="2669225"/>
            <a:ext cx="1512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4" t="1787" r="1733" b="9084"/>
          <a:stretch>
            <a:fillRect/>
          </a:stretch>
        </p:blipFill>
        <p:spPr bwMode="auto">
          <a:xfrm rot="21222817">
            <a:off x="7150574" y="4525350"/>
            <a:ext cx="1476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2" t="65492" r="3770" b="5637"/>
          <a:stretch>
            <a:fillRect/>
          </a:stretch>
        </p:blipFill>
        <p:spPr>
          <a:xfrm>
            <a:off x="539552" y="732158"/>
            <a:ext cx="1379537" cy="175260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5" t="2350" r="6923" b="54510"/>
          <a:stretch>
            <a:fillRect/>
          </a:stretch>
        </p:blipFill>
        <p:spPr bwMode="auto">
          <a:xfrm rot="1126682">
            <a:off x="527645" y="2813688"/>
            <a:ext cx="1403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60612" r="69742" b="4445"/>
          <a:stretch>
            <a:fillRect/>
          </a:stretch>
        </p:blipFill>
        <p:spPr bwMode="auto">
          <a:xfrm rot="862365">
            <a:off x="489535" y="4841659"/>
            <a:ext cx="1079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3456384" cy="1368152"/>
          </a:xfrm>
        </p:spPr>
        <p:txBody>
          <a:bodyPr/>
          <a:lstStyle/>
          <a:p>
            <a:pPr algn="ctr"/>
            <a:r>
              <a:rPr lang="ru-RU" sz="4000" dirty="0" err="1" smtClean="0"/>
              <a:t>В.Суриков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Автопортрет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0" y="5229200"/>
            <a:ext cx="3730752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Погрудный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портрет.</a:t>
            </a:r>
          </a:p>
          <a:p>
            <a:pPr algn="ctr"/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Д.Левицкий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«Портрет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М.А.Дьяковой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surikov%201876%20автопортрет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7688"/>
            <a:ext cx="358230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Рисунок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652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72408" cy="1440160"/>
          </a:xfrm>
        </p:spPr>
        <p:txBody>
          <a:bodyPr/>
          <a:lstStyle/>
          <a:p>
            <a:pPr algn="ctr"/>
            <a:r>
              <a:rPr lang="ru-RU" sz="2800" dirty="0" smtClean="0"/>
              <a:t>Поясной портрет.</a:t>
            </a:r>
            <a:br>
              <a:rPr lang="ru-RU" sz="2800" dirty="0" smtClean="0"/>
            </a:br>
            <a:r>
              <a:rPr lang="ru-RU" sz="2800" dirty="0" smtClean="0"/>
              <a:t>Иван Крамской «Портрет </a:t>
            </a:r>
            <a:r>
              <a:rPr lang="ru-RU" sz="2800" dirty="0" err="1" smtClean="0"/>
              <a:t>Л.Н.Толстого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5013176"/>
            <a:ext cx="4176464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Поколенный портрет.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В. Серов «Девушка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освещенная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солнцем»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4" descr="Рисунок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9976"/>
            <a:ext cx="3888432" cy="44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Рисунок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072"/>
            <a:ext cx="40831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3534544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Однофигурный</a:t>
            </a:r>
            <a:r>
              <a:rPr lang="ru-RU" sz="2800" dirty="0" smtClean="0"/>
              <a:t> портрет.</a:t>
            </a:r>
            <a:br>
              <a:rPr lang="ru-RU" sz="2800" dirty="0" smtClean="0"/>
            </a:br>
            <a:r>
              <a:rPr lang="ru-RU" sz="2800" dirty="0" smtClean="0"/>
              <a:t>Иван Крамской «Иисус в пустыне»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7" y="4941168"/>
            <a:ext cx="3870121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1C5D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Парный портрет.</a:t>
            </a:r>
          </a:p>
          <a:p>
            <a:pPr algn="ctr"/>
            <a:r>
              <a:rPr lang="ru-RU" sz="2800" dirty="0" err="1" smtClean="0">
                <a:solidFill>
                  <a:srgbClr val="1C5D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Ханс</a:t>
            </a:r>
            <a:r>
              <a:rPr lang="ru-RU" sz="2800" dirty="0" smtClean="0">
                <a:solidFill>
                  <a:srgbClr val="1C5D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rgbClr val="1C5D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Хольбейн-младший. «Портрет французских </a:t>
            </a:r>
            <a:r>
              <a:rPr lang="ru-RU" sz="2800" dirty="0" smtClean="0">
                <a:solidFill>
                  <a:srgbClr val="1C5D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послов»</a:t>
            </a:r>
            <a:endParaRPr lang="ru-RU" dirty="0"/>
          </a:p>
        </p:txBody>
      </p:sp>
      <p:pic>
        <p:nvPicPr>
          <p:cNvPr id="1026" name="Picture 2" descr="D:\АКУЛИНИЧЕВА\картины русских художников\Иван Крамской. ИИсус в пусты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404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Рисунок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94212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Групповой портрет. </a:t>
            </a:r>
            <a:r>
              <a:rPr lang="ru-RU" sz="4400" dirty="0" err="1" smtClean="0"/>
              <a:t>Ханс</a:t>
            </a:r>
            <a:r>
              <a:rPr lang="ru-RU" sz="4400" dirty="0" smtClean="0"/>
              <a:t> Тома «Детский хоровод»</a:t>
            </a:r>
            <a:endParaRPr lang="ru-RU" sz="4400" dirty="0"/>
          </a:p>
        </p:txBody>
      </p:sp>
      <p:pic>
        <p:nvPicPr>
          <p:cNvPr id="7" name="Picture 18" descr="Рисунок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51" y="1484784"/>
            <a:ext cx="6768752" cy="51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3024336" cy="5040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Интерьер</a:t>
            </a:r>
            <a:r>
              <a:rPr lang="ru-RU" sz="2800" b="1" dirty="0" smtClean="0"/>
              <a:t> - </a:t>
            </a:r>
            <a:r>
              <a:rPr lang="ru-RU" sz="2800" dirty="0" smtClean="0"/>
              <a:t> </a:t>
            </a:r>
            <a:r>
              <a:rPr lang="ru-RU" sz="2800" b="1" i="1" dirty="0" smtClean="0"/>
              <a:t>(от </a:t>
            </a:r>
            <a:r>
              <a:rPr lang="ru-RU" sz="2800" b="1" i="1" dirty="0" err="1" smtClean="0"/>
              <a:t>французкого</a:t>
            </a:r>
            <a:r>
              <a:rPr lang="ru-RU" sz="2800" b="1" i="1" dirty="0" smtClean="0"/>
              <a:t> слова «внутренний») – изображение внутреннего пространства зданий или помещений с их убранством, мебелью и разными вещами.</a:t>
            </a:r>
            <a:endParaRPr lang="ru-RU" sz="2800" b="1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9603"/>
            <a:ext cx="2197286" cy="6694701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93524">
            <a:off x="6964078" y="164165"/>
            <a:ext cx="1572831" cy="3575634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287">
            <a:off x="5782618" y="2821566"/>
            <a:ext cx="1522412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2646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Другие жанры</a:t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r>
              <a:rPr lang="ru-RU" sz="4400" b="1" dirty="0" smtClean="0">
                <a:solidFill>
                  <a:schemeClr val="accent1"/>
                </a:solidFill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r>
              <a:rPr lang="ru-RU" sz="4400" b="1" i="1" dirty="0" smtClean="0">
                <a:solidFill>
                  <a:schemeClr val="accent2"/>
                </a:solidFill>
              </a:rPr>
              <a:t>Все они наполнены действием, движением, являются разновидностями сюжетной картины, а отличаются друг от друга тем, что изображает художник.</a:t>
            </a:r>
            <a:br>
              <a:rPr lang="ru-RU" sz="4400" b="1" i="1" dirty="0" smtClean="0">
                <a:solidFill>
                  <a:schemeClr val="accent2"/>
                </a:solidFill>
              </a:rPr>
            </a:br>
            <a:endParaRPr lang="ru-RU" sz="4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3"/>
            <a:ext cx="4248472" cy="6604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Сюжетно-тематическая картина:</a:t>
            </a:r>
            <a:br>
              <a:rPr lang="ru-RU" sz="3600" b="1" i="1" dirty="0" smtClean="0">
                <a:solidFill>
                  <a:schemeClr val="accent1"/>
                </a:solidFill>
              </a:rPr>
            </a:br>
            <a:r>
              <a:rPr lang="ru-RU" sz="31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 этому жанру можно отнести многие </a:t>
            </a:r>
            <a:r>
              <a:rPr lang="ru-RU" sz="31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работы</a:t>
            </a:r>
            <a:r>
              <a:rPr lang="ru-RU" sz="31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31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1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исторический, батальный, </a:t>
            </a:r>
            <a:r>
              <a:rPr lang="ru-RU" sz="31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сказочно-мифологический, бытовой, анималистический </a:t>
            </a:r>
            <a:r>
              <a:rPr lang="ru-RU" sz="31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очень часто переплетаются друг с другом.</a:t>
            </a:r>
            <a:br>
              <a:rPr lang="ru-RU" sz="31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6" t="48924" r="6453" b="1764"/>
          <a:stretch>
            <a:fillRect/>
          </a:stretch>
        </p:blipFill>
        <p:spPr bwMode="auto">
          <a:xfrm>
            <a:off x="7092280" y="404664"/>
            <a:ext cx="1619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4806" r="4784" b="2286"/>
          <a:stretch>
            <a:fillRect/>
          </a:stretch>
        </p:blipFill>
        <p:spPr bwMode="auto">
          <a:xfrm>
            <a:off x="395536" y="548680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4405" r="2805" b="11240"/>
          <a:stretch>
            <a:fillRect/>
          </a:stretch>
        </p:blipFill>
        <p:spPr bwMode="auto">
          <a:xfrm rot="20690610">
            <a:off x="-198611" y="4723461"/>
            <a:ext cx="24844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5145" b="13686"/>
          <a:stretch>
            <a:fillRect/>
          </a:stretch>
        </p:blipFill>
        <p:spPr bwMode="auto">
          <a:xfrm rot="967095">
            <a:off x="6691438" y="3052630"/>
            <a:ext cx="22685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199" r="4729" b="13748"/>
          <a:stretch>
            <a:fillRect/>
          </a:stretch>
        </p:blipFill>
        <p:spPr>
          <a:xfrm>
            <a:off x="6827961" y="4968493"/>
            <a:ext cx="2147888" cy="1752600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 t="1782" r="5983" b="58078"/>
          <a:stretch>
            <a:fillRect/>
          </a:stretch>
        </p:blipFill>
        <p:spPr bwMode="auto">
          <a:xfrm>
            <a:off x="449510" y="2722964"/>
            <a:ext cx="1908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704088"/>
            <a:ext cx="3384376" cy="4525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Исторический жанр.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освящен </a:t>
            </a:r>
            <a:r>
              <a:rPr lang="ru-RU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изображению исторических событий прошлой и современной жизни.</a:t>
            </a:r>
            <a:br>
              <a:rPr lang="ru-RU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4520"/>
            <a:ext cx="3583883" cy="21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r="2924" b="2237"/>
          <a:stretch>
            <a:fillRect/>
          </a:stretch>
        </p:blipFill>
        <p:spPr>
          <a:xfrm>
            <a:off x="6156299" y="375065"/>
            <a:ext cx="2232273" cy="3155497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808312" cy="22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8" t="4092" r="11043" b="9610"/>
          <a:stretch>
            <a:fillRect/>
          </a:stretch>
        </p:blipFill>
        <p:spPr bwMode="auto">
          <a:xfrm>
            <a:off x="6588224" y="3797775"/>
            <a:ext cx="13684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967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Василий Верещагин </a:t>
            </a:r>
            <a:br>
              <a:rPr lang="ru-RU" sz="3600" dirty="0" smtClean="0"/>
            </a:br>
            <a:r>
              <a:rPr lang="ru-RU" sz="3600" dirty="0" smtClean="0"/>
              <a:t>«Конец Бородинского сражения»</a:t>
            </a:r>
            <a:endParaRPr lang="ru-RU" sz="3600" dirty="0"/>
          </a:p>
        </p:txBody>
      </p:sp>
      <p:pic>
        <p:nvPicPr>
          <p:cNvPr id="3" name="Picture 11" descr="Рисунок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9926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779096" cy="59629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Жанры живописи</a:t>
            </a:r>
            <a:br>
              <a:rPr lang="ru-RU" sz="5400" dirty="0" smtClean="0"/>
            </a:br>
            <a:r>
              <a:rPr lang="ru-RU" sz="2800" i="1" dirty="0" smtClean="0"/>
              <a:t>Жанр –</a:t>
            </a:r>
            <a:r>
              <a:rPr lang="ru-RU" sz="2800" i="1" dirty="0"/>
              <a:t>(от </a:t>
            </a:r>
            <a:r>
              <a:rPr lang="ru-RU" sz="2800" i="1" dirty="0" err="1"/>
              <a:t>фр.Genre</a:t>
            </a:r>
            <a:r>
              <a:rPr lang="ru-RU" sz="2800" i="1" dirty="0"/>
              <a:t> - вид </a:t>
            </a:r>
            <a:r>
              <a:rPr lang="ru-RU" sz="2800" i="1" dirty="0" smtClean="0"/>
              <a:t>) совокупность произведений, объединяемых общим кругом тем или предметов изображения. В зависимости от того, что изображено на картине можно определить ее жанр.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dirty="0" smtClean="0"/>
              <a:t>1. Натюрморт</a:t>
            </a:r>
            <a:br>
              <a:rPr lang="ru-RU" sz="4400" dirty="0" smtClean="0"/>
            </a:br>
            <a:r>
              <a:rPr lang="ru-RU" sz="4400" dirty="0" smtClean="0"/>
              <a:t>2. Пейзаж</a:t>
            </a:r>
            <a:br>
              <a:rPr lang="ru-RU" sz="4400" dirty="0" smtClean="0"/>
            </a:br>
            <a:r>
              <a:rPr lang="ru-RU" sz="4400" dirty="0" smtClean="0"/>
              <a:t>3. Портрет</a:t>
            </a:r>
            <a:br>
              <a:rPr lang="ru-RU" sz="4400" dirty="0" smtClean="0"/>
            </a:br>
            <a:r>
              <a:rPr lang="ru-RU" sz="4400" dirty="0" smtClean="0"/>
              <a:t>4. Интерьер</a:t>
            </a:r>
            <a:endParaRPr lang="ru-RU" sz="4400" dirty="0"/>
          </a:p>
        </p:txBody>
      </p:sp>
      <p:pic>
        <p:nvPicPr>
          <p:cNvPr id="3" name="Picture 7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414721" cy="38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744416" cy="367240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chemeClr val="accent3"/>
                </a:solidFill>
              </a:rPr>
              <a:t>Батальный жанр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Посвящен военной тематике (изображению битв и др. эпизодов войны)</a:t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 одной стороны – составная часть исторического жанра, с другой – сближается с бытовым.</a:t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b="14790"/>
          <a:stretch>
            <a:fillRect/>
          </a:stretch>
        </p:blipFill>
        <p:spPr bwMode="auto">
          <a:xfrm rot="21251177">
            <a:off x="276892" y="4137535"/>
            <a:ext cx="4052622" cy="21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3134" r="3265" b="7172"/>
          <a:stretch>
            <a:fillRect/>
          </a:stretch>
        </p:blipFill>
        <p:spPr>
          <a:xfrm>
            <a:off x="6588224" y="548680"/>
            <a:ext cx="2300866" cy="297651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21">
            <a:off x="710805" y="542969"/>
            <a:ext cx="1757560" cy="314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434" r="3149" b="19176"/>
          <a:stretch>
            <a:fillRect/>
          </a:stretch>
        </p:blipFill>
        <p:spPr>
          <a:xfrm rot="499239">
            <a:off x="4770682" y="4148441"/>
            <a:ext cx="4025741" cy="2022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7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296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Александр Дейнека </a:t>
            </a:r>
            <a:br>
              <a:rPr lang="ru-RU" sz="3600" b="1" dirty="0" smtClean="0"/>
            </a:br>
            <a:r>
              <a:rPr lang="ru-RU" sz="3600" b="1" dirty="0" smtClean="0"/>
              <a:t>«Оборона Севастополя»</a:t>
            </a:r>
            <a:endParaRPr lang="ru-RU" sz="3600" b="1" dirty="0"/>
          </a:p>
        </p:txBody>
      </p:sp>
      <p:pic>
        <p:nvPicPr>
          <p:cNvPr id="3" name="Picture 9" descr="Рисунок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44627" cy="451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04088"/>
            <a:ext cx="4248472" cy="171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Бытовой Жанр.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Сцены повседневной жизни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1401" r="4376" b="13208"/>
          <a:stretch>
            <a:fillRect/>
          </a:stretch>
        </p:blipFill>
        <p:spPr bwMode="auto">
          <a:xfrm>
            <a:off x="611560" y="692696"/>
            <a:ext cx="22685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7"/>
          <a:stretch>
            <a:fillRect/>
          </a:stretch>
        </p:blipFill>
        <p:spPr>
          <a:xfrm>
            <a:off x="827584" y="4789739"/>
            <a:ext cx="33147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/>
          <a:stretch>
            <a:fillRect/>
          </a:stretch>
        </p:blipFill>
        <p:spPr>
          <a:xfrm rot="573553">
            <a:off x="6075908" y="4439612"/>
            <a:ext cx="2706503" cy="1891126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4146" r="5289" b="51477"/>
          <a:stretch>
            <a:fillRect/>
          </a:stretch>
        </p:blipFill>
        <p:spPr bwMode="auto">
          <a:xfrm rot="20800999">
            <a:off x="3333341" y="2631965"/>
            <a:ext cx="2699077" cy="20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2806" r="5029" b="3903"/>
          <a:stretch>
            <a:fillRect/>
          </a:stretch>
        </p:blipFill>
        <p:spPr bwMode="auto">
          <a:xfrm rot="511101">
            <a:off x="6877311" y="1063562"/>
            <a:ext cx="1869919" cy="24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407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Эдгар Дега 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Т</a:t>
            </a:r>
            <a:r>
              <a:rPr lang="ru-RU" sz="4000" dirty="0" smtClean="0"/>
              <a:t>анцевальный класс»</a:t>
            </a:r>
            <a:endParaRPr lang="ru-RU" sz="4000" dirty="0"/>
          </a:p>
        </p:txBody>
      </p:sp>
      <p:pic>
        <p:nvPicPr>
          <p:cNvPr id="3" name="Picture 14" descr="Рисунок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308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464496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Мифологический жанр.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Сюжеты из мифов разных народов, из сказок и преданий.</a:t>
            </a:r>
            <a:b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0"/>
          <a:stretch>
            <a:fillRect/>
          </a:stretch>
        </p:blipFill>
        <p:spPr bwMode="auto">
          <a:xfrm>
            <a:off x="179512" y="1268760"/>
            <a:ext cx="24828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710" b="10155"/>
          <a:stretch>
            <a:fillRect/>
          </a:stretch>
        </p:blipFill>
        <p:spPr bwMode="auto">
          <a:xfrm>
            <a:off x="395536" y="3573016"/>
            <a:ext cx="2160165" cy="26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057464"/>
            <a:ext cx="2376264" cy="32948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1304764"/>
            <a:ext cx="248324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Виктор Васнецов «Богатыри»</a:t>
            </a:r>
            <a:endParaRPr lang="ru-RU" sz="4400" b="1" dirty="0"/>
          </a:p>
        </p:txBody>
      </p:sp>
      <p:pic>
        <p:nvPicPr>
          <p:cNvPr id="3" name="Picture 26" descr="Рисунок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2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472608" cy="288032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Библейские сюжеты и иконопись.</a:t>
            </a:r>
            <a:br>
              <a:rPr lang="ru-RU" sz="2800" b="1" dirty="0" smtClean="0"/>
            </a:br>
            <a:r>
              <a:rPr lang="ru-RU" sz="2800" i="1" dirty="0"/>
              <a:t>Сцены жизни Христа, его учеников-апостолов, Святых, Пророков, Мучеников.</a:t>
            </a:r>
            <a:br>
              <a:rPr lang="ru-RU" sz="2800" i="1" dirty="0"/>
            </a:br>
            <a:r>
              <a:rPr lang="ru-RU" sz="2800" i="1" dirty="0"/>
              <a:t>Иконы – это портреты, лики святых, ангелов, апостолов, Христа и Богоматери…</a:t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1056"/>
            <a:ext cx="2094173" cy="32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60" y="1268760"/>
            <a:ext cx="16922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643" r="1831" b="8890"/>
          <a:stretch>
            <a:fillRect/>
          </a:stretch>
        </p:blipFill>
        <p:spPr bwMode="auto">
          <a:xfrm>
            <a:off x="2411760" y="3321544"/>
            <a:ext cx="2310305" cy="345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/>
          <a:stretch>
            <a:fillRect/>
          </a:stretch>
        </p:blipFill>
        <p:spPr bwMode="auto">
          <a:xfrm>
            <a:off x="4828411" y="3517649"/>
            <a:ext cx="2217241" cy="29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896544" cy="2376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Анималистический жанр</a:t>
            </a:r>
            <a:br>
              <a:rPr lang="ru-RU" sz="3200" b="1" dirty="0" smtClean="0"/>
            </a:br>
            <a:r>
              <a:rPr lang="ru-RU" sz="2800" i="1" dirty="0"/>
              <a:t>По праву считается одним из самых древних</a:t>
            </a:r>
            <a:br>
              <a:rPr lang="ru-RU" sz="2800" i="1" dirty="0"/>
            </a:br>
            <a:r>
              <a:rPr lang="ru-RU" sz="2800" i="1" dirty="0"/>
              <a:t> </a:t>
            </a:r>
            <a:r>
              <a:rPr lang="ru-RU" sz="2800" i="1" dirty="0" smtClean="0"/>
              <a:t>(</a:t>
            </a:r>
            <a:r>
              <a:rPr lang="en-US" sz="2800" i="1" dirty="0" smtClean="0"/>
              <a:t>animal-</a:t>
            </a:r>
            <a:r>
              <a:rPr lang="ru-RU" sz="2800" i="1" dirty="0"/>
              <a:t>животное)</a:t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3381" b="15816"/>
          <a:stretch>
            <a:fillRect/>
          </a:stretch>
        </p:blipFill>
        <p:spPr bwMode="auto">
          <a:xfrm>
            <a:off x="7092280" y="1268760"/>
            <a:ext cx="19076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675" r="5492" b="11435"/>
          <a:stretch>
            <a:fillRect/>
          </a:stretch>
        </p:blipFill>
        <p:spPr bwMode="auto">
          <a:xfrm>
            <a:off x="251520" y="1628800"/>
            <a:ext cx="24913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3240360" cy="19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725144"/>
            <a:ext cx="4576532" cy="1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926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Франц Марк </a:t>
            </a:r>
            <a:br>
              <a:rPr lang="ru-RU" sz="3600" b="1" dirty="0" smtClean="0"/>
            </a:br>
            <a:r>
              <a:rPr lang="ru-RU" sz="3600" b="1" dirty="0" smtClean="0"/>
              <a:t>«Кошка на желтой подушке»</a:t>
            </a:r>
            <a:endParaRPr lang="ru-RU" sz="3600" b="1" dirty="0"/>
          </a:p>
        </p:txBody>
      </p:sp>
      <p:pic>
        <p:nvPicPr>
          <p:cNvPr id="3" name="Picture 13" descr="Рисунок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97586"/>
            <a:ext cx="4774951" cy="52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5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60719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300" b="1" dirty="0" smtClean="0"/>
              <a:t>Натюрморт </a:t>
            </a:r>
            <a:r>
              <a:rPr lang="ru-RU" sz="5300" dirty="0" smtClean="0"/>
              <a:t>:</a:t>
            </a:r>
            <a:br>
              <a:rPr lang="ru-RU" sz="5300" dirty="0" smtClean="0"/>
            </a:br>
            <a:r>
              <a:rPr lang="ru-RU" sz="3600" i="1" dirty="0" smtClean="0"/>
              <a:t>- </a:t>
            </a:r>
            <a:r>
              <a:rPr lang="ru-RU" sz="3600" b="1" i="1" dirty="0"/>
              <a:t>«мертвая </a:t>
            </a:r>
            <a:r>
              <a:rPr lang="ru-RU" sz="3600" b="1" i="1" dirty="0" smtClean="0"/>
              <a:t>натура»;  </a:t>
            </a:r>
            <a:br>
              <a:rPr lang="ru-RU" sz="3600" b="1" i="1" dirty="0" smtClean="0"/>
            </a:br>
            <a:r>
              <a:rPr lang="ru-RU" sz="3600" b="1" i="1" dirty="0" smtClean="0"/>
              <a:t>- группа предметов;</a:t>
            </a:r>
            <a:br>
              <a:rPr lang="ru-RU" sz="3600" b="1" i="1" dirty="0" smtClean="0"/>
            </a:br>
            <a:r>
              <a:rPr lang="ru-RU" sz="3600" b="1" i="1" dirty="0" smtClean="0"/>
              <a:t>- изображает </a:t>
            </a:r>
            <a:r>
              <a:rPr lang="ru-RU" sz="3600" b="1" i="1" dirty="0"/>
              <a:t>вещи, их тихую </a:t>
            </a:r>
            <a:r>
              <a:rPr lang="ru-RU" sz="3600" b="1" i="1" dirty="0" smtClean="0"/>
              <a:t>жизнь</a:t>
            </a:r>
            <a:r>
              <a:rPr lang="ru-RU" sz="3600" b="1" i="1" dirty="0"/>
              <a:t>;</a:t>
            </a:r>
            <a:r>
              <a:rPr lang="ru-RU" sz="3600" b="1" i="1" dirty="0" smtClean="0"/>
              <a:t> </a:t>
            </a:r>
            <a:br>
              <a:rPr lang="ru-RU" sz="3600" b="1" i="1" dirty="0" smtClean="0"/>
            </a:br>
            <a:r>
              <a:rPr lang="ru-RU" sz="3600" b="1" i="1" dirty="0" smtClean="0"/>
              <a:t>- рассказывает </a:t>
            </a:r>
            <a:r>
              <a:rPr lang="ru-RU" sz="3600" b="1" i="1" dirty="0"/>
              <a:t>о красоте жизни, о прекрасных и полезных вещах.</a:t>
            </a:r>
            <a:br>
              <a:rPr lang="ru-RU" sz="3600" b="1" i="1" dirty="0"/>
            </a:br>
            <a:r>
              <a:rPr lang="ru-RU" sz="3600" b="1" dirty="0" smtClean="0"/>
              <a:t>                        </a:t>
            </a:r>
            <a:br>
              <a:rPr lang="ru-RU" sz="36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                                </a:t>
            </a:r>
            <a:br>
              <a:rPr lang="ru-RU" sz="32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8941">
            <a:off x="400532" y="3835345"/>
            <a:ext cx="2518188" cy="2046256"/>
          </a:xfrm>
          <a:prstGeom prst="rect">
            <a:avLst/>
          </a:prstGeom>
          <a:ln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3394" r="7510" b="7541"/>
          <a:stretch>
            <a:fillRect/>
          </a:stretch>
        </p:blipFill>
        <p:spPr bwMode="auto">
          <a:xfrm rot="422256">
            <a:off x="6914269" y="3398300"/>
            <a:ext cx="2035481" cy="30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"/>
          <a:stretch>
            <a:fillRect/>
          </a:stretch>
        </p:blipFill>
        <p:spPr>
          <a:xfrm>
            <a:off x="5940152" y="-1481"/>
            <a:ext cx="2457450" cy="1895475"/>
          </a:xfrm>
          <a:prstGeom prst="rect">
            <a:avLst/>
          </a:prstGeom>
          <a:noFill/>
          <a:ln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82" y="4293096"/>
            <a:ext cx="2620302" cy="19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48" y="1"/>
            <a:ext cx="4842800" cy="1196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П. Кончаловский «Сухие краски»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80112" y="5229200"/>
            <a:ext cx="3384376" cy="100811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М. Врубель «Роза в стакане»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Picture 28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8" y="1268760"/>
            <a:ext cx="4644008" cy="54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78225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32" y="116632"/>
            <a:ext cx="74706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Пейзаж</a:t>
            </a:r>
            <a:br>
              <a:rPr lang="ru-RU" dirty="0" smtClean="0"/>
            </a:br>
            <a:r>
              <a:rPr lang="ru-RU" sz="3600" b="1" i="1" dirty="0" smtClean="0"/>
              <a:t>природа (дикая или преображенная человеком)</a:t>
            </a:r>
            <a:endParaRPr lang="ru-RU" sz="3600" b="1" i="1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3169" r="6454" b="55110"/>
          <a:stretch>
            <a:fillRect/>
          </a:stretch>
        </p:blipFill>
        <p:spPr bwMode="auto">
          <a:xfrm>
            <a:off x="467544" y="4365104"/>
            <a:ext cx="3096344" cy="22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3583" r="6168" b="12373"/>
          <a:stretch>
            <a:fillRect/>
          </a:stretch>
        </p:blipFill>
        <p:spPr bwMode="auto">
          <a:xfrm>
            <a:off x="1115616" y="1881658"/>
            <a:ext cx="2880320" cy="200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776" y="1881658"/>
            <a:ext cx="3312368" cy="2555454"/>
          </a:xfrm>
          <a:prstGeom prst="rect">
            <a:avLst/>
          </a:prstGeom>
        </p:spPr>
      </p:pic>
      <p:pic>
        <p:nvPicPr>
          <p:cNvPr id="1027" name="Picture 3" descr="D:\АКУЛИНИЧЕВА\картины русских художников\Аполлинарий Васнецов.Озер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18224"/>
            <a:ext cx="1872208" cy="24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Рисунок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3240360" cy="52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Рисунок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" y="0"/>
            <a:ext cx="4680520" cy="3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4608512" cy="3867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И.Шишкин</a:t>
            </a:r>
            <a:r>
              <a:rPr lang="ru-RU" sz="2400" dirty="0" smtClean="0"/>
              <a:t> «Утро в сосновом лесу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20072" y="5301928"/>
            <a:ext cx="3816424" cy="13674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Игорь Грабарь «Февральская лазурь»</a:t>
            </a:r>
          </a:p>
          <a:p>
            <a:pPr algn="ctr"/>
            <a:r>
              <a:rPr lang="ru-RU" sz="2400" dirty="0" smtClean="0"/>
              <a:t>Иван Шишкин «Рожь»</a:t>
            </a:r>
            <a:endParaRPr lang="ru-RU" sz="2400" dirty="0"/>
          </a:p>
        </p:txBody>
      </p:sp>
      <p:pic>
        <p:nvPicPr>
          <p:cNvPr id="6" name="Picture 19" descr="Рисунок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8" y="4097750"/>
            <a:ext cx="480536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3672408" cy="3789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Пейзаж бывает:</a:t>
            </a:r>
            <a:br>
              <a:rPr lang="ru-RU" sz="4000" b="1" dirty="0" smtClean="0"/>
            </a:br>
            <a:r>
              <a:rPr lang="ru-RU" sz="4000" dirty="0" smtClean="0"/>
              <a:t>-</a:t>
            </a:r>
            <a:r>
              <a:rPr lang="ru-RU" sz="2800" b="1" i="1" dirty="0" smtClean="0"/>
              <a:t>индустриальный</a:t>
            </a:r>
            <a:br>
              <a:rPr lang="ru-RU" sz="2800" b="1" i="1" dirty="0" smtClean="0"/>
            </a:br>
            <a:r>
              <a:rPr lang="ru-RU" sz="2800" b="1" i="1" dirty="0" smtClean="0"/>
              <a:t>- сельский</a:t>
            </a:r>
            <a:br>
              <a:rPr lang="ru-RU" sz="2800" b="1" i="1" dirty="0" smtClean="0"/>
            </a:br>
            <a:r>
              <a:rPr lang="ru-RU" sz="2800" b="1" i="1" dirty="0" smtClean="0"/>
              <a:t>-фантастический</a:t>
            </a:r>
            <a:br>
              <a:rPr lang="ru-RU" sz="2800" b="1" i="1" dirty="0" smtClean="0"/>
            </a:br>
            <a:r>
              <a:rPr lang="ru-RU" sz="2800" b="1" i="1" dirty="0" smtClean="0"/>
              <a:t>-городской</a:t>
            </a:r>
            <a:br>
              <a:rPr lang="ru-RU" sz="2800" b="1" i="1" dirty="0" smtClean="0"/>
            </a:br>
            <a:r>
              <a:rPr lang="ru-RU" sz="2800" b="1" i="1" dirty="0" smtClean="0"/>
              <a:t>-космический</a:t>
            </a:r>
            <a:br>
              <a:rPr lang="ru-RU" sz="2800" b="1" i="1" dirty="0" smtClean="0"/>
            </a:br>
            <a:r>
              <a:rPr lang="ru-RU" sz="2800" b="1" i="1" dirty="0" smtClean="0"/>
              <a:t>- «марина» (морской пейзаж)</a:t>
            </a:r>
            <a:endParaRPr lang="ru-RU" sz="4000" b="1" i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3"/>
          <a:stretch>
            <a:fillRect/>
          </a:stretch>
        </p:blipFill>
        <p:spPr>
          <a:xfrm>
            <a:off x="35496" y="805972"/>
            <a:ext cx="2351202" cy="1773184"/>
          </a:xfrm>
          <a:prstGeom prst="rect">
            <a:avLst/>
          </a:prstGeom>
        </p:spPr>
      </p:pic>
      <p:pic>
        <p:nvPicPr>
          <p:cNvPr id="2050" name="Picture 2" descr="D:\АКУЛИНИЧЕВА\картины русских художников\А.Поздеев. Правобереж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87" y="3501008"/>
            <a:ext cx="19917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776" r="4695" b="12509"/>
          <a:stretch>
            <a:fillRect/>
          </a:stretch>
        </p:blipFill>
        <p:spPr bwMode="auto">
          <a:xfrm>
            <a:off x="6012160" y="116632"/>
            <a:ext cx="2204026" cy="31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14" y="4221088"/>
            <a:ext cx="3096344" cy="21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672">
            <a:off x="289229" y="3785307"/>
            <a:ext cx="3455484" cy="26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5229200"/>
            <a:ext cx="3672408" cy="11521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Илья Глазунов</a:t>
            </a:r>
            <a:br>
              <a:rPr lang="ru-RU" sz="4400" dirty="0" smtClean="0"/>
            </a:br>
            <a:r>
              <a:rPr lang="ru-RU" sz="4400" dirty="0" smtClean="0"/>
              <a:t>«Двор»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608512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/>
              <a:t>Юрий Пименов</a:t>
            </a:r>
          </a:p>
          <a:p>
            <a:pPr algn="ctr"/>
            <a:r>
              <a:rPr lang="ru-RU" sz="4000" dirty="0" smtClean="0"/>
              <a:t>«Новая Москва»</a:t>
            </a:r>
            <a:endParaRPr lang="ru-RU" sz="4000" dirty="0"/>
          </a:p>
        </p:txBody>
      </p:sp>
      <p:pic>
        <p:nvPicPr>
          <p:cNvPr id="7" name="Picture 11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" y="2060848"/>
            <a:ext cx="4968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Рисунок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971896" cy="43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56784" cy="10527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Иван Айвазовский «Девятый вал»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" name="Picture 10" descr="Рисунок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39" y="1268760"/>
            <a:ext cx="499853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187</Words>
  <Application>Microsoft Office PowerPoint</Application>
  <PresentationFormat>Экран (4:3)</PresentationFormat>
  <Paragraphs>40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Презентация PowerPoint</vt:lpstr>
      <vt:lpstr>Жанры живописи Жанр –(от фр.Genre - вид ) совокупность произведений, объединяемых общим кругом тем или предметов изображения. В зависимости от того, что изображено на картине можно определить ее жанр. 1. Натюрморт 2. Пейзаж 3. Портрет 4. Интерьер</vt:lpstr>
      <vt:lpstr>Натюрморт : - «мертвая натура»;   - группа предметов; - изображает вещи, их тихую жизнь;  - рассказывает о красоте жизни, о прекрасных и полезных вещах.                                                                 </vt:lpstr>
      <vt:lpstr>П. Кончаловский «Сухие краски»</vt:lpstr>
      <vt:lpstr>Пейзаж природа (дикая или преображенная человеком)</vt:lpstr>
      <vt:lpstr>И.Шишкин «Утро в сосновом лесу</vt:lpstr>
      <vt:lpstr>Пейзаж бывает: -индустриальный - сельский -фантастический -городской -космический - «марина» (морской пейзаж)</vt:lpstr>
      <vt:lpstr>Илья Глазунов «Двор»</vt:lpstr>
      <vt:lpstr>Иван Айвазовский «Девятый вал»</vt:lpstr>
      <vt:lpstr>Портрет - изображение человека или группы людей, внешний облик портретируемого, его характер, внутренний мир; - автопортрет (портрет с самого себя); - погрудный портрет; - поясной портрет; - поколенный портрет; - однофигурный портрет; - групповой портрет; -парный портрет. </vt:lpstr>
      <vt:lpstr>В.Суриков Автопортрет</vt:lpstr>
      <vt:lpstr>Поясной портрет. Иван Крамской «Портрет Л.Н.Толстого»</vt:lpstr>
      <vt:lpstr>Однофигурный портрет. Иван Крамской «Иисус в пустыне»</vt:lpstr>
      <vt:lpstr>Групповой портрет. Ханс Тома «Детский хоровод»</vt:lpstr>
      <vt:lpstr>Интерьер -  (от французкого слова «внутренний») – изображение внутреннего пространства зданий или помещений с их убранством, мебелью и разными вещами.</vt:lpstr>
      <vt:lpstr>Другие жанры  Все они наполнены действием, движением, являются разновидностями сюжетной картины, а отличаются друг от друга тем, что изображает художник. </vt:lpstr>
      <vt:lpstr>Сюжетно-тематическая картина: К этому жанру можно отнести многие работы: исторический, батальный, сказочно-мифологический, бытовой, анималистический очень часто переплетаются друг с другом.  </vt:lpstr>
      <vt:lpstr>Исторический жанр. Посвящен изображению исторических событий прошлой и современной жизни.  </vt:lpstr>
      <vt:lpstr>Василий Верещагин  «Конец Бородинского сражения»</vt:lpstr>
      <vt:lpstr>Батальный жанр Посвящен военной тематике (изображению битв и др. эпизодов войны) С одной стороны – составная часть исторического жанра, с другой – сближается с бытовым.  </vt:lpstr>
      <vt:lpstr>Александр Дейнека  «Оборона Севастополя»</vt:lpstr>
      <vt:lpstr>Бытовой Жанр. Сцены повседневной жизни</vt:lpstr>
      <vt:lpstr>Эдгар Дега  «Танцевальный класс»</vt:lpstr>
      <vt:lpstr>Мифологический жанр. Сюжеты из мифов разных народов, из сказок и преданий. </vt:lpstr>
      <vt:lpstr>Виктор Васнецов «Богатыри»</vt:lpstr>
      <vt:lpstr>Библейские сюжеты и иконопись. Сцены жизни Христа, его учеников-апостолов, Святых, Пророков, Мучеников. Иконы – это портреты, лики святых, ангелов, апостолов, Христа и Богоматери… </vt:lpstr>
      <vt:lpstr>Анималистический жанр По праву считается одним из самых древних  (animal-животное) </vt:lpstr>
      <vt:lpstr>Франц Марк  «Кошка на желтой подушке»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</dc:creator>
  <cp:lastModifiedBy>Учительская</cp:lastModifiedBy>
  <cp:revision>40</cp:revision>
  <dcterms:created xsi:type="dcterms:W3CDTF">2012-01-25T05:40:17Z</dcterms:created>
  <dcterms:modified xsi:type="dcterms:W3CDTF">2012-03-01T07:37:50Z</dcterms:modified>
</cp:coreProperties>
</file>