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7A1A4-BE74-4F74-A67F-165503F3A761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4BBB5-8EC1-45FB-9757-A22E8CB9C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3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FF83-6C21-4447-90BD-28976265F8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2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BBB5-8EC1-45FB-9757-A22E8CB9CA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7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2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0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2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7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7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8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2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5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1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2C33-4237-4CD4-B10E-F47B415E3B3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17A15-733E-4192-879F-3BDDE593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3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7.xml"/><Relationship Id="rId18" Type="http://schemas.openxmlformats.org/officeDocument/2006/relationships/image" Target="../media/image11.jpeg"/><Relationship Id="rId26" Type="http://schemas.openxmlformats.org/officeDocument/2006/relationships/slide" Target="slide12.xml"/><Relationship Id="rId3" Type="http://schemas.openxmlformats.org/officeDocument/2006/relationships/slide" Target="slide8.xml"/><Relationship Id="rId21" Type="http://schemas.openxmlformats.org/officeDocument/2006/relationships/image" Target="../media/image13.jpeg"/><Relationship Id="rId34" Type="http://schemas.openxmlformats.org/officeDocument/2006/relationships/image" Target="../media/image20.jpeg"/><Relationship Id="rId7" Type="http://schemas.openxmlformats.org/officeDocument/2006/relationships/slide" Target="slide5.xml"/><Relationship Id="rId12" Type="http://schemas.openxmlformats.org/officeDocument/2006/relationships/image" Target="../media/image8.jpeg"/><Relationship Id="rId17" Type="http://schemas.openxmlformats.org/officeDocument/2006/relationships/slide" Target="slide17.xml"/><Relationship Id="rId25" Type="http://schemas.openxmlformats.org/officeDocument/2006/relationships/image" Target="../media/image15.jpeg"/><Relationship Id="rId33" Type="http://schemas.openxmlformats.org/officeDocument/2006/relationships/image" Target="../media/image19.jpeg"/><Relationship Id="rId38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6.xml"/><Relationship Id="rId24" Type="http://schemas.openxmlformats.org/officeDocument/2006/relationships/slide" Target="slide14.xml"/><Relationship Id="rId32" Type="http://schemas.openxmlformats.org/officeDocument/2006/relationships/slide" Target="slide16.xml"/><Relationship Id="rId37" Type="http://schemas.openxmlformats.org/officeDocument/2006/relationships/image" Target="../media/image23.png"/><Relationship Id="rId5" Type="http://schemas.openxmlformats.org/officeDocument/2006/relationships/slide" Target="slide4.xml"/><Relationship Id="rId15" Type="http://schemas.openxmlformats.org/officeDocument/2006/relationships/slide" Target="slide18.xml"/><Relationship Id="rId23" Type="http://schemas.openxmlformats.org/officeDocument/2006/relationships/image" Target="../media/image14.jpeg"/><Relationship Id="rId28" Type="http://schemas.openxmlformats.org/officeDocument/2006/relationships/slide" Target="slide15.xml"/><Relationship Id="rId36" Type="http://schemas.openxmlformats.org/officeDocument/2006/relationships/image" Target="../media/image22.jpeg"/><Relationship Id="rId10" Type="http://schemas.openxmlformats.org/officeDocument/2006/relationships/image" Target="../media/image7.jpeg"/><Relationship Id="rId19" Type="http://schemas.openxmlformats.org/officeDocument/2006/relationships/slide" Target="slide10.xml"/><Relationship Id="rId31" Type="http://schemas.openxmlformats.org/officeDocument/2006/relationships/image" Target="../media/image18.jpeg"/><Relationship Id="rId4" Type="http://schemas.openxmlformats.org/officeDocument/2006/relationships/image" Target="../media/image4.jpeg"/><Relationship Id="rId9" Type="http://schemas.openxmlformats.org/officeDocument/2006/relationships/slide" Target="slide9.xml"/><Relationship Id="rId14" Type="http://schemas.openxmlformats.org/officeDocument/2006/relationships/image" Target="../media/image9.jpeg"/><Relationship Id="rId22" Type="http://schemas.openxmlformats.org/officeDocument/2006/relationships/slide" Target="slide13.xml"/><Relationship Id="rId27" Type="http://schemas.openxmlformats.org/officeDocument/2006/relationships/image" Target="../media/image16.jpeg"/><Relationship Id="rId30" Type="http://schemas.openxmlformats.org/officeDocument/2006/relationships/slide" Target="slide11.xml"/><Relationship Id="rId35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079157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450177"/>
            <a:ext cx="78694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Учитель: Чистякова Е.Е.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79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4334006"/>
            <a:ext cx="6804564" cy="1815882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Script" panose="030B0504020000000003" pitchFamily="66" charset="0"/>
              </a:rPr>
              <a:t>Для какого края деревянная скульптура является олицетворением  культуры данной местности?</a:t>
            </a:r>
            <a:endParaRPr lang="ru-RU" sz="2800" dirty="0">
              <a:latin typeface="Segoe Script" panose="030B0504020000000003" pitchFamily="66" charset="0"/>
            </a:endParaRPr>
          </a:p>
        </p:txBody>
      </p:sp>
      <p:pic>
        <p:nvPicPr>
          <p:cNvPr id="8194" name="Picture 2" descr="C:\Users\МБОУ ЦО1\Desktop\Национальная культура\пермская скульптур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556250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582" y="476672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4077072"/>
            <a:ext cx="6552728" cy="2862322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Script" panose="030B0504020000000003" pitchFamily="66" charset="0"/>
              </a:rPr>
              <a:t>Значимый элемент женского удмуртского костюма, который играл роль талисмана-оберега.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pic>
        <p:nvPicPr>
          <p:cNvPr id="10242" name="Picture 2" descr="C:\Users\МБОУ ЦО1\Desktop\Национальная культура\удмурский костюм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13" y="332657"/>
            <a:ext cx="5051768" cy="37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582" y="620688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0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149080"/>
            <a:ext cx="6588541" cy="2677656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Script" panose="030B0504020000000003" pitchFamily="66" charset="0"/>
              </a:rPr>
              <a:t>Где братья Назар и Иван Лисицыны в 1778 году основали  первую фабрику по изготовлению водогрейных аппаратов? Как стали называть эти аппараты? </a:t>
            </a:r>
            <a:endParaRPr lang="ru-RU" sz="2800" dirty="0">
              <a:latin typeface="Segoe Script" panose="030B0504020000000003" pitchFamily="66" charset="0"/>
            </a:endParaRPr>
          </a:p>
        </p:txBody>
      </p:sp>
      <p:pic>
        <p:nvPicPr>
          <p:cNvPr id="9218" name="Picture 2" descr="C:\Users\МБОУ ЦО1\Desktop\Национальная культура\самовары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3720"/>
            <a:ext cx="2854325" cy="40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48680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8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5" y="3570861"/>
            <a:ext cx="5976663" cy="1754326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Script" panose="030B0504020000000003" pitchFamily="66" charset="0"/>
              </a:rPr>
              <a:t>В каком городе проходит «Бал национальностей»?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828" y="188640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33375"/>
            <a:ext cx="6858000" cy="261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284984"/>
            <a:ext cx="6480721" cy="3416320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Script" panose="030B0504020000000003" pitchFamily="66" charset="0"/>
              </a:rPr>
              <a:t>Какой традиционный татарский и башкирский праздник проходит в Ижевске? Переводится, как «праздник плуга»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774"/>
          <a:stretch/>
        </p:blipFill>
        <p:spPr bwMode="auto">
          <a:xfrm>
            <a:off x="-1" y="1"/>
            <a:ext cx="4281055" cy="2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8853" y="4077072"/>
            <a:ext cx="5940468" cy="1938992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Script" panose="030B0504020000000003" pitchFamily="66" charset="0"/>
              </a:rPr>
              <a:t>Деревянное зодчество прославило этот город на весь мир. Из 2000 деревянных домов 701 находится под охраной государства. Что это за город?</a:t>
            </a:r>
            <a:endParaRPr lang="ru-RU" sz="2400" dirty="0">
              <a:latin typeface="Segoe Script" panose="030B0504020000000003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828" y="269947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881368"/>
            <a:ext cx="6192513" cy="247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8411" y="1471684"/>
            <a:ext cx="1967345" cy="253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1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132433"/>
            <a:ext cx="5616624" cy="1815882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Script" panose="030B0504020000000003" pitchFamily="66" charset="0"/>
              </a:rPr>
              <a:t>В каком крае находится нанайское село </a:t>
            </a:r>
            <a:r>
              <a:rPr lang="ru-RU" sz="2800" dirty="0" err="1" smtClean="0">
                <a:latin typeface="Segoe Script" panose="030B0504020000000003" pitchFamily="66" charset="0"/>
              </a:rPr>
              <a:t>Сикачи-Алян</a:t>
            </a:r>
            <a:r>
              <a:rPr lang="ru-RU" sz="2800" dirty="0" smtClean="0">
                <a:latin typeface="Segoe Script" panose="030B0504020000000003" pitchFamily="66" charset="0"/>
              </a:rPr>
              <a:t> – «</a:t>
            </a:r>
            <a:r>
              <a:rPr lang="ru-RU" sz="2800" dirty="0" err="1" smtClean="0">
                <a:latin typeface="Segoe Script" panose="030B0504020000000003" pitchFamily="66" charset="0"/>
              </a:rPr>
              <a:t>островок»древней</a:t>
            </a:r>
            <a:r>
              <a:rPr lang="ru-RU" sz="2800" dirty="0" smtClean="0">
                <a:latin typeface="Segoe Script" panose="030B0504020000000003" pitchFamily="66" charset="0"/>
              </a:rPr>
              <a:t> самобытной культуры?</a:t>
            </a:r>
            <a:endParaRPr lang="ru-RU" sz="2800" dirty="0">
              <a:latin typeface="Segoe Script" panose="030B0504020000000003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488" y="570126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540898"/>
            <a:ext cx="5624024" cy="252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3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895178"/>
            <a:ext cx="3960439" cy="2677656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Script" panose="030B0504020000000003" pitchFamily="66" charset="0"/>
              </a:rPr>
              <a:t>Кто в </a:t>
            </a:r>
            <a:r>
              <a:rPr lang="ru-RU" sz="2800" dirty="0">
                <a:latin typeface="Segoe Script" panose="030B0504020000000003" pitchFamily="66" charset="0"/>
              </a:rPr>
              <a:t>1870 году </a:t>
            </a:r>
            <a:r>
              <a:rPr lang="ru-RU" sz="2800" dirty="0" smtClean="0">
                <a:latin typeface="Segoe Script" panose="030B0504020000000003" pitchFamily="66" charset="0"/>
              </a:rPr>
              <a:t>изобрел </a:t>
            </a:r>
            <a:r>
              <a:rPr lang="ru-RU" sz="2800" dirty="0">
                <a:latin typeface="Segoe Script" panose="030B0504020000000003" pitchFamily="66" charset="0"/>
              </a:rPr>
              <a:t>совершенно новую разновидность гармони – хроматическую.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828" y="260030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Белобородов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7" y="1141503"/>
            <a:ext cx="3471486" cy="40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429999"/>
            <a:ext cx="5937597" cy="3046988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Script" pitchFamily="66" charset="0"/>
              </a:rPr>
              <a:t>В 1712 году </a:t>
            </a:r>
            <a:r>
              <a:rPr lang="ru-RU" sz="2400" dirty="0" smtClean="0">
                <a:latin typeface="Segoe Script" pitchFamily="66" charset="0"/>
              </a:rPr>
              <a:t>какой царь издал </a:t>
            </a:r>
            <a:r>
              <a:rPr lang="ru-RU" sz="2400" dirty="0">
                <a:latin typeface="Segoe Script" pitchFamily="66" charset="0"/>
              </a:rPr>
              <a:t>указ о строительстве первого государственного оружейного предприятия – Тульского оружейного завода. Его строили в течение двух лет, и уже в 1714 году началось серийное производств оружия.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2677" y="404664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оружейный завод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39124"/>
            <a:ext cx="5202237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Погадаем?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Шуточное гадание на новый учебный год.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МБОУ ЦО1\Desktop\Национальная культура\_DSC69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348" y="383"/>
            <a:ext cx="9165348" cy="68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9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Россия – 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ультурное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наследие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792488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34679"/>
            <a:ext cx="842069" cy="88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2428" y="5968698"/>
            <a:ext cx="687043" cy="51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555" y="382284"/>
            <a:ext cx="927497" cy="6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88" y="1893178"/>
            <a:ext cx="969723" cy="6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0151" y="430175"/>
            <a:ext cx="662079" cy="4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4861" y="3295094"/>
            <a:ext cx="766053" cy="5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5651" y="4528763"/>
            <a:ext cx="634977" cy="8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2425" y="406159"/>
            <a:ext cx="879714" cy="5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51332" y="237033"/>
            <a:ext cx="775041" cy="8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3311" y="1822612"/>
            <a:ext cx="865418" cy="5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ovesvet.ru/upload/iblock/a84/a84ee93fe792d0e60b9da7ea8edfaa94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5308" y="7901854"/>
            <a:ext cx="761127" cy="10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0151" y="5952174"/>
            <a:ext cx="701922" cy="43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48302" y="4647358"/>
            <a:ext cx="939893" cy="58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35767" y="4568948"/>
            <a:ext cx="772235" cy="4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9566" y="3315550"/>
            <a:ext cx="666301" cy="4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6033" y="3159164"/>
            <a:ext cx="819285" cy="6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97484" y="1766220"/>
            <a:ext cx="841532" cy="51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https://kartinkin.net/uploads/posts/2022-03/1646234042_45-kartinkin-net-p-kartinki-schastlivoi-semi-51.jpg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4785" y="3549954"/>
            <a:ext cx="53534" cy="5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56" y="856721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26" y="2353923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503" y="2277438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157" y="835227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20" y="3837773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232" y="3626515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s://banner2.cleanpng.com/20190713/eza/kisspng-computer-icons-scalable-vector-graphics-transparen-5d295ae321af89.748600541562991331138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35" y="5139249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37" y="6529772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737" y="866258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579" y="866258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892" y="6250023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820" y="4970524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203" y="4933675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716" y="3576245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s://banner2.cleanpng.com/20190713/eza/kisspng-computer-icons-scalable-vector-graphics-transparen-5d295ae321af89.748600541562991331138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717" y="1974640"/>
            <a:ext cx="155588" cy="2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88" y="1631842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1893" y="1577223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8500" y="217356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042" y="228419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9" y="3024057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76" y="4365491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639" y="5582323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2238" y="200229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1598" y="3024056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7330" y="4314191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8698" y="5596195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2704" y="170333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5141" y="1583616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5141" y="3004220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00" descr="https://i2.wp.com/elt-connect.com/wp-content/uploads/2015/10/mysterybox_109028588-1.jpg?fit=800%2C800&amp;ssl=1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4522" y="4332685"/>
            <a:ext cx="987563" cy="12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81878"/>
            <a:ext cx="114617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E:\3599fb31-2a09-5104-a8a1-03f9aafb74f9.jpg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826" y="1923523"/>
            <a:ext cx="4734141" cy="315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5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БОУ ЦО1\Desktop\Национальная культура\shutterstock_1737751301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5580112" cy="37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3830674"/>
            <a:ext cx="6984075" cy="2862322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Segoe Script" panose="030B0504020000000003" pitchFamily="66" charset="0"/>
              </a:rPr>
              <a:t>Этот музей деревянного зодчества Русского Севера состоит из  двух церквей и колокольни </a:t>
            </a:r>
            <a:r>
              <a:rPr lang="en-US" sz="3600" dirty="0" smtClean="0">
                <a:latin typeface="Segoe Script" panose="030B0504020000000003" pitchFamily="66" charset="0"/>
              </a:rPr>
              <a:t>XVIII - XIX</a:t>
            </a:r>
            <a:r>
              <a:rPr lang="ru-RU" sz="3600" dirty="0" smtClean="0">
                <a:latin typeface="Segoe Script" panose="030B0504020000000003" pitchFamily="66" charset="0"/>
              </a:rPr>
              <a:t>веков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5" y="404664"/>
            <a:ext cx="1145328" cy="119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2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БОУ ЦО1\Desktop\Национальная культура\Казанский кремль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66" y="116632"/>
            <a:ext cx="6105481" cy="40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366" y="4189988"/>
            <a:ext cx="6792890" cy="2400657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Segoe Script" panose="030B0504020000000003" pitchFamily="66" charset="0"/>
              </a:rPr>
              <a:t>Этот Кремль соединил достижения культуры разных народов. С 2000 года является объектом Всемирного наследия ЮНЕСКО</a:t>
            </a:r>
            <a:endParaRPr lang="ru-RU" sz="3000" dirty="0">
              <a:latin typeface="Segoe Script" panose="030B0504020000000003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916" y="318981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7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355" y="3789635"/>
            <a:ext cx="6480721" cy="2677656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Script" panose="030B0504020000000003" pitchFamily="66" charset="0"/>
              </a:rPr>
              <a:t>Один из самых старейших городов России. Его называют мостом между христианским и мусульманским, славянским и </a:t>
            </a:r>
            <a:r>
              <a:rPr lang="ru-RU" sz="2800" dirty="0" err="1" smtClean="0">
                <a:latin typeface="Segoe Script" panose="030B0504020000000003" pitchFamily="66" charset="0"/>
              </a:rPr>
              <a:t>тюрским</a:t>
            </a:r>
            <a:r>
              <a:rPr lang="ru-RU" sz="2800" dirty="0" smtClean="0">
                <a:latin typeface="Segoe Script" panose="030B0504020000000003" pitchFamily="66" charset="0"/>
              </a:rPr>
              <a:t> мирами.</a:t>
            </a:r>
            <a:endParaRPr lang="ru-RU" sz="2800" dirty="0">
              <a:latin typeface="Segoe Script" panose="030B0504020000000003" pitchFamily="66" charset="0"/>
            </a:endParaRPr>
          </a:p>
        </p:txBody>
      </p:sp>
      <p:pic>
        <p:nvPicPr>
          <p:cNvPr id="4098" name="Picture 2" descr="C:\Users\МБОУ ЦО1\Desktop\Национальная культура\Дербент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15" y="41288"/>
            <a:ext cx="5360721" cy="35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4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188640"/>
            <a:ext cx="5221784" cy="4031873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Script" panose="030B0504020000000003" pitchFamily="66" charset="0"/>
              </a:rPr>
              <a:t>Эту церковь основал великий князь Андрей Юрьевич </a:t>
            </a:r>
            <a:r>
              <a:rPr lang="ru-RU" sz="3200" dirty="0" err="1" smtClean="0">
                <a:latin typeface="Segoe Script" panose="030B0504020000000003" pitchFamily="66" charset="0"/>
              </a:rPr>
              <a:t>Боголюбский</a:t>
            </a:r>
            <a:r>
              <a:rPr lang="ru-RU" sz="3200" dirty="0" smtClean="0">
                <a:latin typeface="Segoe Script" panose="030B0504020000000003" pitchFamily="66" charset="0"/>
              </a:rPr>
              <a:t> не позже 1165 года. Храм находится во Владимирской области. </a:t>
            </a:r>
            <a:endParaRPr lang="ru-RU" sz="3200" dirty="0">
              <a:latin typeface="Segoe Script" panose="030B0504020000000003" pitchFamily="66" charset="0"/>
            </a:endParaRPr>
          </a:p>
        </p:txBody>
      </p:sp>
      <p:pic>
        <p:nvPicPr>
          <p:cNvPr id="5122" name="Picture 2" descr="C:\Users\МБОУ ЦО1\Desktop\Национальная культура\покрова на Нерли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2556"/>
            <a:ext cx="33940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582" y="764704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0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196461"/>
            <a:ext cx="6877968" cy="1815882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Script" panose="030B0504020000000003" pitchFamily="66" charset="0"/>
              </a:rPr>
              <a:t>Эта деревня стала первым поселением Арктики, вошедшей в «Ассоциацию самых красивых деревень России».</a:t>
            </a:r>
            <a:endParaRPr lang="ru-RU" sz="2800" dirty="0">
              <a:latin typeface="Segoe Script" panose="030B0504020000000003" pitchFamily="66" charset="0"/>
            </a:endParaRPr>
          </a:p>
        </p:txBody>
      </p:sp>
      <p:pic>
        <p:nvPicPr>
          <p:cNvPr id="6146" name="Picture 2" descr="C:\Users\МБОУ ЦО1\Desktop\Национальная культура\Кимж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580284" cy="345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582" y="260648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gpht.com/jUMfulr4tEXC5qg_6xJsSFCeYE3_XPq1dyaytSKuFlox2u9YQjaexfICKaqg1A9pbjQ0=h8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76" y="4334006"/>
            <a:ext cx="1781681" cy="2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3" y="3356991"/>
            <a:ext cx="6048671" cy="3108543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Script" panose="030B0504020000000003" pitchFamily="66" charset="0"/>
              </a:rPr>
              <a:t>Для какого народа танец </a:t>
            </a:r>
            <a:r>
              <a:rPr lang="ru-RU" sz="2800" dirty="0" err="1" smtClean="0">
                <a:latin typeface="Segoe Script" panose="030B0504020000000003" pitchFamily="66" charset="0"/>
              </a:rPr>
              <a:t>удж</a:t>
            </a:r>
            <a:r>
              <a:rPr lang="ru-RU" sz="2800" dirty="0" smtClean="0">
                <a:latin typeface="Segoe Script" panose="030B0504020000000003" pitchFamily="66" charset="0"/>
              </a:rPr>
              <a:t> является национальным. Он напоминает хоровод, его танцуют, взявшись под руки и передвигаясь по кругу в определённом темпе.</a:t>
            </a:r>
            <a:endParaRPr lang="ru-RU" sz="2800" dirty="0">
              <a:latin typeface="Segoe Script" panose="030B0504020000000003" pitchFamily="66" charset="0"/>
            </a:endParaRPr>
          </a:p>
        </p:txBody>
      </p:sp>
      <p:pic>
        <p:nvPicPr>
          <p:cNvPr id="7170" name="Picture 2" descr="C:\Users\МБОУ ЦО1\Desktop\Национальная культура\адыгейский танец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35" y="116633"/>
            <a:ext cx="418045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828" y="404664"/>
            <a:ext cx="11461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7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288</Words>
  <Application>Microsoft Office PowerPoint</Application>
  <PresentationFormat>Экран (4:3)</PresentationFormat>
  <Paragraphs>23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Погадаем?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ЦО1</dc:creator>
  <cp:lastModifiedBy>МБОУ ЦО1</cp:lastModifiedBy>
  <cp:revision>34</cp:revision>
  <dcterms:created xsi:type="dcterms:W3CDTF">2022-11-22T06:06:44Z</dcterms:created>
  <dcterms:modified xsi:type="dcterms:W3CDTF">2023-01-11T07:42:56Z</dcterms:modified>
</cp:coreProperties>
</file>