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  <p:sldMasterId id="2147483732" r:id="rId4"/>
    <p:sldMasterId id="2147483744" r:id="rId5"/>
  </p:sldMasterIdLst>
  <p:sldIdLst>
    <p:sldId id="269" r:id="rId6"/>
    <p:sldId id="271" r:id="rId7"/>
    <p:sldId id="273" r:id="rId8"/>
    <p:sldId id="274" r:id="rId9"/>
    <p:sldId id="275" r:id="rId10"/>
    <p:sldId id="265" r:id="rId11"/>
    <p:sldId id="257" r:id="rId12"/>
    <p:sldId id="258" r:id="rId13"/>
    <p:sldId id="261" r:id="rId14"/>
    <p:sldId id="262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56F5-2380-4344-9B64-285293AB277B}" type="datetimeFigureOut">
              <a:rPr lang="ru-RU" smtClean="0"/>
              <a:t>11.01.2023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518-FD15-443B-B70E-E9579035C81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56F5-2380-4344-9B64-285293AB277B}" type="datetimeFigureOut">
              <a:rPr lang="ru-RU" smtClean="0"/>
              <a:t>11.01.2023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518-FD15-443B-B70E-E9579035C81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56F5-2380-4344-9B64-285293AB277B}" type="datetimeFigureOut">
              <a:rPr lang="ru-RU" smtClean="0"/>
              <a:t>11.01.2023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518-FD15-443B-B70E-E9579035C81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5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3F591-6193-4D5B-AE47-E4CB2EC8EB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3484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AC018-9CFC-4910-BAF1-83CFE54F08C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11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BCFCF-9B26-44E9-A299-83D40501CC3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2305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C2255-A588-48CB-89E4-5263DC40620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50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E1792-70DE-4534-B050-7639ABF8B9E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8370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6C43E-7261-467D-8F58-ED937E0435B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29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F9F92-9259-4D67-BEEE-1F22ED5CCF5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4928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32E02-325E-4CD9-A14E-CDB2ED3B72D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882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56F5-2380-4344-9B64-285293AB277B}" type="datetimeFigureOut">
              <a:rPr lang="ru-RU" smtClean="0"/>
              <a:t>11.01.2023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518-FD15-443B-B70E-E9579035C81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96C01-485D-46FF-9D4C-75580247364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8528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0C588-9A67-4F35-AC8C-7ABEA0C99AB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609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02198-8C2B-4C8B-B439-A5440F9C6D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9415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5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3F591-6193-4D5B-AE47-E4CB2EC8EB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8232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AC018-9CFC-4910-BAF1-83CFE54F08C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5953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BCFCF-9B26-44E9-A299-83D40501CC3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8399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C2255-A588-48CB-89E4-5263DC40620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1795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E1792-70DE-4534-B050-7639ABF8B9E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4304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6C43E-7261-467D-8F58-ED937E0435B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9410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F9F92-9259-4D67-BEEE-1F22ED5CCF5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98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56F5-2380-4344-9B64-285293AB277B}" type="datetimeFigureOut">
              <a:rPr lang="ru-RU" smtClean="0"/>
              <a:t>11.01.2023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518-FD15-443B-B70E-E9579035C81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32E02-325E-4CD9-A14E-CDB2ED3B72D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0780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96C01-485D-46FF-9D4C-75580247364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7882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0C588-9A67-4F35-AC8C-7ABEA0C99AB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74613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02198-8C2B-4C8B-B439-A5440F9C6D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7212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5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3F591-6193-4D5B-AE47-E4CB2EC8EB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9084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AC018-9CFC-4910-BAF1-83CFE54F08C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8815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BCFCF-9B26-44E9-A299-83D40501CC3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5037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C2255-A588-48CB-89E4-5263DC40620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6127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E1792-70DE-4534-B050-7639ABF8B9E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7437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6C43E-7261-467D-8F58-ED937E0435B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776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56F5-2380-4344-9B64-285293AB277B}" type="datetimeFigureOut">
              <a:rPr lang="ru-RU" smtClean="0"/>
              <a:t>11.01.2023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518-FD15-443B-B70E-E9579035C81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F9F92-9259-4D67-BEEE-1F22ED5CCF5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6263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32E02-325E-4CD9-A14E-CDB2ED3B72D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32587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96C01-485D-46FF-9D4C-75580247364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45291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0C588-9A67-4F35-AC8C-7ABEA0C99AB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1371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02198-8C2B-4C8B-B439-A5440F9C6D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6280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5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3F591-6193-4D5B-AE47-E4CB2EC8EB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46527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AC018-9CFC-4910-BAF1-83CFE54F08C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81534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BCFCF-9B26-44E9-A299-83D40501CC3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44325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C2255-A588-48CB-89E4-5263DC40620A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4403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E1792-70DE-4534-B050-7639ABF8B9E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89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56F5-2380-4344-9B64-285293AB277B}" type="datetimeFigureOut">
              <a:rPr lang="ru-RU" smtClean="0"/>
              <a:t>11.01.2023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518-FD15-443B-B70E-E9579035C81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6C43E-7261-467D-8F58-ED937E0435B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94407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F9F92-9259-4D67-BEEE-1F22ED5CCF58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23826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32E02-325E-4CD9-A14E-CDB2ED3B72D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1967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96C01-485D-46FF-9D4C-75580247364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28524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0C588-9A67-4F35-AC8C-7ABEA0C99AB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44292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02198-8C2B-4C8B-B439-A5440F9C6D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683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56F5-2380-4344-9B64-285293AB277B}" type="datetimeFigureOut">
              <a:rPr lang="ru-RU" smtClean="0"/>
              <a:t>11.01.2023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518-FD15-443B-B70E-E9579035C81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56F5-2380-4344-9B64-285293AB277B}" type="datetimeFigureOut">
              <a:rPr lang="ru-RU" smtClean="0"/>
              <a:t>11.01.2023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518-FD15-443B-B70E-E9579035C81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56F5-2380-4344-9B64-285293AB277B}" type="datetimeFigureOut">
              <a:rPr lang="ru-RU" smtClean="0"/>
              <a:t>11.01.2023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518-FD15-443B-B70E-E9579035C81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456F5-2380-4344-9B64-285293AB277B}" type="datetimeFigureOut">
              <a:rPr lang="ru-RU" smtClean="0"/>
              <a:t>11.01.2023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AA518-FD15-443B-B70E-E9579035C81F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456F5-2380-4344-9B64-285293AB277B}" type="datetimeFigureOut">
              <a:rPr lang="ru-RU" smtClean="0"/>
              <a:t>11.01.2023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AA518-FD15-443B-B70E-E9579035C81F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D94CF4-ACC0-4136-A844-0EE1890F3F64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22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2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922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2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2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923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3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4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924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924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924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924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4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4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4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4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5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5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5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925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5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925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926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1" y="329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1" y="179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0" y="894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3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0" y="139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926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238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D94CF4-ACC0-4136-A844-0EE1890F3F64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22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2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922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2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2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923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3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4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924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924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924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924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4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4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4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4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5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5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5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925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5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925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926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1" y="329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1" y="179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0" y="894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3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0" y="139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926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7567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D94CF4-ACC0-4136-A844-0EE1890F3F64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22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2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922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2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2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923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3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4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924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924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924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924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4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4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4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4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5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5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5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925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5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925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926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1" y="329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1" y="179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0" y="894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3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0" y="139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926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4134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D94CF4-ACC0-4136-A844-0EE1890F3F64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922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22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922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2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2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3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923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3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4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924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924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sp>
            <p:nvSpPr>
              <p:cNvPr id="924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924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4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4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4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4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5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5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5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925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925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925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926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1" y="329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1" y="179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0" y="894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3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926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0" y="139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926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6099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4F81BD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/>
            </a:r>
            <a:br>
              <a:rPr lang="ru-RU" sz="4000" b="1" dirty="0" smtClean="0">
                <a:solidFill>
                  <a:srgbClr val="4F81BD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</a:br>
            <a:r>
              <a:rPr lang="ru-RU" sz="4000" b="1" dirty="0">
                <a:solidFill>
                  <a:srgbClr val="4F81BD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/>
            </a:r>
            <a:br>
              <a:rPr lang="ru-RU" sz="4000" b="1" dirty="0">
                <a:solidFill>
                  <a:srgbClr val="4F81BD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4F81BD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/>
            </a:r>
            <a:br>
              <a:rPr lang="ru-RU" sz="4000" b="1" dirty="0" smtClean="0">
                <a:solidFill>
                  <a:srgbClr val="4F81BD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</a:br>
            <a:r>
              <a:rPr lang="ru-RU" sz="4000" b="1" dirty="0" smtClean="0">
                <a:solidFill>
                  <a:srgbClr val="4F81BD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Инерциальные </a:t>
            </a:r>
            <a:r>
              <a:rPr lang="ru-RU" sz="4000" b="1" dirty="0">
                <a:solidFill>
                  <a:srgbClr val="4F81BD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системы отчёта. Первый закон Ньютона</a:t>
            </a:r>
            <a:br>
              <a:rPr lang="ru-RU" sz="4000" b="1" dirty="0">
                <a:solidFill>
                  <a:srgbClr val="4F81BD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</a:br>
            <a:r>
              <a:rPr lang="ru-RU" sz="4000" b="1" dirty="0">
                <a:solidFill>
                  <a:srgbClr val="4F81BD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  <a:t>9 класс</a:t>
            </a:r>
            <a:br>
              <a:rPr lang="ru-RU" sz="4000" b="1" dirty="0">
                <a:solidFill>
                  <a:srgbClr val="4F81BD">
                    <a:tint val="88000"/>
                    <a:satMod val="150000"/>
                  </a:srgb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4255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1071538" y="3000372"/>
            <a:ext cx="30003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000628" y="3000372"/>
            <a:ext cx="30003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1142976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1357290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1571604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1785918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2000232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2214546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2357422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2571736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2786050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3000364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3214678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3357554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3571868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5000628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5143504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6858016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7143768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7000892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6715140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6500826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6357950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6143636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5929322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5715008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5500694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5286380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7572396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7358082" y="3000372"/>
            <a:ext cx="214314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1214414" y="2928934"/>
            <a:ext cx="2714644" cy="714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5072066" y="2928934"/>
            <a:ext cx="2714644" cy="714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571604" y="214290"/>
            <a:ext cx="71438" cy="2714644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5500694" y="214290"/>
            <a:ext cx="71438" cy="2714644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1142976" y="500042"/>
            <a:ext cx="1714512" cy="7143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5000628" y="500042"/>
            <a:ext cx="1714512" cy="61914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Блок-схема: узел 47"/>
          <p:cNvSpPr/>
          <p:nvPr/>
        </p:nvSpPr>
        <p:spPr>
          <a:xfrm>
            <a:off x="1428728" y="357166"/>
            <a:ext cx="357190" cy="357190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Блок-схема: узел 48"/>
          <p:cNvSpPr/>
          <p:nvPr/>
        </p:nvSpPr>
        <p:spPr>
          <a:xfrm>
            <a:off x="5357818" y="357166"/>
            <a:ext cx="357190" cy="357190"/>
          </a:xfrm>
          <a:prstGeom prst="flowChartConnecto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Полилиния 50"/>
          <p:cNvSpPr/>
          <p:nvPr/>
        </p:nvSpPr>
        <p:spPr>
          <a:xfrm>
            <a:off x="2452051" y="576943"/>
            <a:ext cx="153666" cy="696686"/>
          </a:xfrm>
          <a:custGeom>
            <a:avLst/>
            <a:gdLst>
              <a:gd name="connsiteX0" fmla="*/ 29892 w 153666"/>
              <a:gd name="connsiteY0" fmla="*/ 0 h 696686"/>
              <a:gd name="connsiteX1" fmla="*/ 62549 w 153666"/>
              <a:gd name="connsiteY1" fmla="*/ 21771 h 696686"/>
              <a:gd name="connsiteX2" fmla="*/ 84320 w 153666"/>
              <a:gd name="connsiteY2" fmla="*/ 43543 h 696686"/>
              <a:gd name="connsiteX3" fmla="*/ 116978 w 153666"/>
              <a:gd name="connsiteY3" fmla="*/ 54428 h 696686"/>
              <a:gd name="connsiteX4" fmla="*/ 138749 w 153666"/>
              <a:gd name="connsiteY4" fmla="*/ 76200 h 696686"/>
              <a:gd name="connsiteX5" fmla="*/ 95206 w 153666"/>
              <a:gd name="connsiteY5" fmla="*/ 195943 h 696686"/>
              <a:gd name="connsiteX6" fmla="*/ 51663 w 153666"/>
              <a:gd name="connsiteY6" fmla="*/ 250371 h 696686"/>
              <a:gd name="connsiteX7" fmla="*/ 40778 w 153666"/>
              <a:gd name="connsiteY7" fmla="*/ 500743 h 696686"/>
              <a:gd name="connsiteX8" fmla="*/ 95206 w 153666"/>
              <a:gd name="connsiteY8" fmla="*/ 511628 h 696686"/>
              <a:gd name="connsiteX9" fmla="*/ 127863 w 153666"/>
              <a:gd name="connsiteY9" fmla="*/ 522514 h 696686"/>
              <a:gd name="connsiteX10" fmla="*/ 138749 w 153666"/>
              <a:gd name="connsiteY10" fmla="*/ 696686 h 696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3666" h="696686">
                <a:moveTo>
                  <a:pt x="29892" y="0"/>
                </a:moveTo>
                <a:cubicBezTo>
                  <a:pt x="40778" y="7257"/>
                  <a:pt x="52333" y="13598"/>
                  <a:pt x="62549" y="21771"/>
                </a:cubicBezTo>
                <a:cubicBezTo>
                  <a:pt x="70563" y="28182"/>
                  <a:pt x="75519" y="38263"/>
                  <a:pt x="84320" y="43543"/>
                </a:cubicBezTo>
                <a:cubicBezTo>
                  <a:pt x="94160" y="49447"/>
                  <a:pt x="106092" y="50800"/>
                  <a:pt x="116978" y="54428"/>
                </a:cubicBezTo>
                <a:cubicBezTo>
                  <a:pt x="124235" y="61685"/>
                  <a:pt x="137728" y="65988"/>
                  <a:pt x="138749" y="76200"/>
                </a:cubicBezTo>
                <a:cubicBezTo>
                  <a:pt x="148327" y="171988"/>
                  <a:pt x="136775" y="146059"/>
                  <a:pt x="95206" y="195943"/>
                </a:cubicBezTo>
                <a:cubicBezTo>
                  <a:pt x="26555" y="278325"/>
                  <a:pt x="114996" y="187041"/>
                  <a:pt x="51663" y="250371"/>
                </a:cubicBezTo>
                <a:cubicBezTo>
                  <a:pt x="20953" y="342504"/>
                  <a:pt x="0" y="378410"/>
                  <a:pt x="40778" y="500743"/>
                </a:cubicBezTo>
                <a:cubicBezTo>
                  <a:pt x="46629" y="518295"/>
                  <a:pt x="77256" y="507141"/>
                  <a:pt x="95206" y="511628"/>
                </a:cubicBezTo>
                <a:cubicBezTo>
                  <a:pt x="106338" y="514411"/>
                  <a:pt x="116977" y="518885"/>
                  <a:pt x="127863" y="522514"/>
                </a:cubicBezTo>
                <a:cubicBezTo>
                  <a:pt x="153666" y="599922"/>
                  <a:pt x="138749" y="543696"/>
                  <a:pt x="138749" y="696686"/>
                </a:cubicBez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Овал 52"/>
          <p:cNvSpPr/>
          <p:nvPr/>
        </p:nvSpPr>
        <p:spPr>
          <a:xfrm>
            <a:off x="2428860" y="2500306"/>
            <a:ext cx="357190" cy="428628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Овал 53"/>
          <p:cNvSpPr/>
          <p:nvPr/>
        </p:nvSpPr>
        <p:spPr>
          <a:xfrm>
            <a:off x="6357950" y="857232"/>
            <a:ext cx="357190" cy="428628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58" name="Прямая со стрелкой 57"/>
          <p:cNvCxnSpPr/>
          <p:nvPr/>
        </p:nvCxnSpPr>
        <p:spPr>
          <a:xfrm rot="5400000">
            <a:off x="2143108" y="3143248"/>
            <a:ext cx="857256" cy="1588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 rot="5400000" flipH="1" flipV="1">
            <a:off x="6036479" y="607199"/>
            <a:ext cx="928694" cy="1588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714612" y="3286124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</a:t>
            </a:r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62" name="TextBox 61"/>
          <p:cNvSpPr txBox="1"/>
          <p:nvPr/>
        </p:nvSpPr>
        <p:spPr>
          <a:xfrm>
            <a:off x="6643702" y="214290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</a:t>
            </a:r>
            <a:r>
              <a:rPr lang="ru-RU" dirty="0" smtClean="0"/>
              <a:t>у</a:t>
            </a:r>
            <a:endParaRPr lang="ru-RU" dirty="0"/>
          </a:p>
        </p:txBody>
      </p:sp>
      <p:cxnSp>
        <p:nvCxnSpPr>
          <p:cNvPr id="64" name="Прямая со стрелкой 63"/>
          <p:cNvCxnSpPr/>
          <p:nvPr/>
        </p:nvCxnSpPr>
        <p:spPr>
          <a:xfrm>
            <a:off x="2857488" y="3357562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6786578" y="285728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Полилиния 65"/>
          <p:cNvSpPr/>
          <p:nvPr/>
        </p:nvSpPr>
        <p:spPr>
          <a:xfrm>
            <a:off x="6498771" y="553589"/>
            <a:ext cx="121981" cy="317268"/>
          </a:xfrm>
          <a:custGeom>
            <a:avLst/>
            <a:gdLst>
              <a:gd name="connsiteX0" fmla="*/ 21772 w 121981"/>
              <a:gd name="connsiteY0" fmla="*/ 23354 h 317268"/>
              <a:gd name="connsiteX1" fmla="*/ 108858 w 121981"/>
              <a:gd name="connsiteY1" fmla="*/ 23354 h 317268"/>
              <a:gd name="connsiteX2" fmla="*/ 119743 w 121981"/>
              <a:gd name="connsiteY2" fmla="*/ 56011 h 317268"/>
              <a:gd name="connsiteX3" fmla="*/ 108858 w 121981"/>
              <a:gd name="connsiteY3" fmla="*/ 208411 h 317268"/>
              <a:gd name="connsiteX4" fmla="*/ 76200 w 121981"/>
              <a:gd name="connsiteY4" fmla="*/ 219297 h 317268"/>
              <a:gd name="connsiteX5" fmla="*/ 43543 w 121981"/>
              <a:gd name="connsiteY5" fmla="*/ 251954 h 317268"/>
              <a:gd name="connsiteX6" fmla="*/ 21772 w 121981"/>
              <a:gd name="connsiteY6" fmla="*/ 273725 h 317268"/>
              <a:gd name="connsiteX7" fmla="*/ 0 w 121981"/>
              <a:gd name="connsiteY7" fmla="*/ 295497 h 317268"/>
              <a:gd name="connsiteX8" fmla="*/ 21772 w 121981"/>
              <a:gd name="connsiteY8" fmla="*/ 317268 h 317268"/>
              <a:gd name="connsiteX9" fmla="*/ 10886 w 121981"/>
              <a:gd name="connsiteY9" fmla="*/ 306382 h 317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1981" h="317268">
                <a:moveTo>
                  <a:pt x="21772" y="23354"/>
                </a:moveTo>
                <a:cubicBezTo>
                  <a:pt x="52973" y="12953"/>
                  <a:pt x="73828" y="0"/>
                  <a:pt x="108858" y="23354"/>
                </a:cubicBezTo>
                <a:cubicBezTo>
                  <a:pt x="118405" y="29719"/>
                  <a:pt x="116115" y="45125"/>
                  <a:pt x="119743" y="56011"/>
                </a:cubicBezTo>
                <a:cubicBezTo>
                  <a:pt x="116115" y="106811"/>
                  <a:pt x="121981" y="159201"/>
                  <a:pt x="108858" y="208411"/>
                </a:cubicBezTo>
                <a:cubicBezTo>
                  <a:pt x="105901" y="219498"/>
                  <a:pt x="85748" y="212932"/>
                  <a:pt x="76200" y="219297"/>
                </a:cubicBezTo>
                <a:cubicBezTo>
                  <a:pt x="63391" y="227836"/>
                  <a:pt x="54429" y="241068"/>
                  <a:pt x="43543" y="251954"/>
                </a:cubicBezTo>
                <a:cubicBezTo>
                  <a:pt x="65315" y="317268"/>
                  <a:pt x="58057" y="266468"/>
                  <a:pt x="21772" y="273725"/>
                </a:cubicBezTo>
                <a:cubicBezTo>
                  <a:pt x="11708" y="275738"/>
                  <a:pt x="7257" y="288240"/>
                  <a:pt x="0" y="295497"/>
                </a:cubicBezTo>
                <a:lnTo>
                  <a:pt x="21772" y="317268"/>
                </a:lnTo>
                <a:lnTo>
                  <a:pt x="10886" y="306382"/>
                </a:lnTo>
              </a:path>
            </a:pathLst>
          </a:cu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785786" y="3857628"/>
            <a:ext cx="335758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Устраним действие нити</a:t>
            </a:r>
            <a:endParaRPr lang="ru-RU" dirty="0"/>
          </a:p>
        </p:txBody>
      </p:sp>
      <p:sp>
        <p:nvSpPr>
          <p:cNvPr id="68" name="TextBox 67"/>
          <p:cNvSpPr txBox="1"/>
          <p:nvPr/>
        </p:nvSpPr>
        <p:spPr>
          <a:xfrm>
            <a:off x="5214942" y="3857628"/>
            <a:ext cx="250033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Мысленно устраним действие Земли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85918" y="642918"/>
            <a:ext cx="6000792" cy="181588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</a:rPr>
              <a:t> Теперь вообразим что устранены оба действия на шарик, логика подсказывает что он должен остаться в состоянии покоя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4" name="Блок-схема: узел 3"/>
          <p:cNvSpPr/>
          <p:nvPr/>
        </p:nvSpPr>
        <p:spPr>
          <a:xfrm>
            <a:off x="4071934" y="3714752"/>
            <a:ext cx="500066" cy="571504"/>
          </a:xfrm>
          <a:prstGeom prst="flowChartConnector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357158" y="3714752"/>
            <a:ext cx="8001056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785786" y="3714752"/>
            <a:ext cx="500066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3714752"/>
            <a:ext cx="500066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71736" y="3714752"/>
            <a:ext cx="500066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00430" y="3714752"/>
            <a:ext cx="500066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429124" y="3714752"/>
            <a:ext cx="500066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429256" y="3714752"/>
            <a:ext cx="500066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286644" y="3714752"/>
            <a:ext cx="500066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57950" y="3714752"/>
            <a:ext cx="500066" cy="21431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Кольцо 13"/>
          <p:cNvSpPr/>
          <p:nvPr/>
        </p:nvSpPr>
        <p:spPr>
          <a:xfrm>
            <a:off x="1785918" y="3286124"/>
            <a:ext cx="285752" cy="357190"/>
          </a:xfrm>
          <a:prstGeom prst="donut">
            <a:avLst/>
          </a:prstGeom>
          <a:ln w="57150"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Кольцо 14"/>
          <p:cNvSpPr/>
          <p:nvPr/>
        </p:nvSpPr>
        <p:spPr>
          <a:xfrm>
            <a:off x="1428728" y="3286124"/>
            <a:ext cx="285752" cy="357190"/>
          </a:xfrm>
          <a:prstGeom prst="donut">
            <a:avLst/>
          </a:prstGeom>
          <a:ln w="57150"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Кольцо 15"/>
          <p:cNvSpPr/>
          <p:nvPr/>
        </p:nvSpPr>
        <p:spPr>
          <a:xfrm>
            <a:off x="4214810" y="3286124"/>
            <a:ext cx="285752" cy="357190"/>
          </a:xfrm>
          <a:prstGeom prst="donut">
            <a:avLst/>
          </a:prstGeom>
          <a:ln w="57150"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Кольцо 16"/>
          <p:cNvSpPr/>
          <p:nvPr/>
        </p:nvSpPr>
        <p:spPr>
          <a:xfrm>
            <a:off x="4572000" y="3286124"/>
            <a:ext cx="285752" cy="357190"/>
          </a:xfrm>
          <a:prstGeom prst="donut">
            <a:avLst/>
          </a:prstGeom>
          <a:ln w="57150">
            <a:solidFill>
              <a:schemeClr val="tx1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71538" y="1714488"/>
            <a:ext cx="4071966" cy="15716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2857488" y="2285992"/>
            <a:ext cx="571504" cy="571504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857224" y="2786058"/>
            <a:ext cx="7143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928662" y="2928934"/>
            <a:ext cx="142876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143504" y="2928934"/>
            <a:ext cx="142876" cy="142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5286380" y="2786058"/>
            <a:ext cx="7143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 rot="5400000" flipH="1" flipV="1">
            <a:off x="2500298" y="1857364"/>
            <a:ext cx="1285884" cy="1588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5400000">
            <a:off x="2572530" y="3071016"/>
            <a:ext cx="1143008" cy="1588"/>
          </a:xfrm>
          <a:prstGeom prst="straightConnector1">
            <a:avLst/>
          </a:prstGeom>
          <a:ln w="381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28860" y="2357430"/>
            <a:ext cx="3571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</a:t>
            </a:r>
            <a:endParaRPr lang="ru-RU" sz="2000" dirty="0"/>
          </a:p>
        </p:txBody>
      </p:sp>
      <p:sp>
        <p:nvSpPr>
          <p:cNvPr id="32" name="TextBox 31"/>
          <p:cNvSpPr txBox="1"/>
          <p:nvPr/>
        </p:nvSpPr>
        <p:spPr>
          <a:xfrm>
            <a:off x="3286116" y="1142984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</a:t>
            </a:r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3357554" y="3214686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</a:t>
            </a:r>
            <a:r>
              <a:rPr lang="ru-RU" dirty="0" smtClean="0"/>
              <a:t>т</a:t>
            </a:r>
            <a:endParaRPr lang="ru-RU" dirty="0"/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3357554" y="1214422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3428992" y="3286124"/>
            <a:ext cx="28575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00034" y="214290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Представим теперь что этот шарик покоится  в вагоне, движущийся равномерно и прямолинейно.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857224" y="4714884"/>
            <a:ext cx="73581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 этом на него действую те же тела Земля и нить, причем оба эти действия уравновешиваются. Однако относительно Земли шарик не находится в покое , он движется равномерно и прямолинейно.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5918" y="857232"/>
            <a:ext cx="535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Обобщая оба эти примера можно сделать вывод: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00100" y="1285860"/>
            <a:ext cx="6929486" cy="923330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Тело находится в состоянии покоя или движется равномерно и прямолинейно, если другие тела на него не действуют или их действия уравновешены (скомпенсированы).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28662" y="2357430"/>
            <a:ext cx="7072362" cy="64633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/>
              <a:t>С точки зрения современных представлений</a:t>
            </a:r>
            <a:r>
              <a:rPr lang="ru-RU" b="1" i="1" dirty="0" smtClean="0"/>
              <a:t> первый закон Ньютона </a:t>
            </a:r>
            <a:r>
              <a:rPr lang="ru-RU" dirty="0" smtClean="0"/>
              <a:t>формулируется так: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28662" y="3643314"/>
            <a:ext cx="7143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i="1" dirty="0" smtClean="0">
                <a:solidFill>
                  <a:srgbClr val="7030A0"/>
                </a:solidFill>
                <a:latin typeface="Trebuchet MS" pitchFamily="34" charset="0"/>
              </a:rPr>
              <a:t>Существуют такие системы отсчета, относительно которых тела сохраняют свою скорость неизменной , если на них не действую другие тела.</a:t>
            </a:r>
            <a:endParaRPr lang="ru-RU" sz="3200" i="1" dirty="0">
              <a:solidFill>
                <a:srgbClr val="7030A0"/>
              </a:solidFill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87900" y="2276475"/>
            <a:ext cx="3960813" cy="2232025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smtClean="0"/>
              <a:t>    Все великие открытия делались такими людьми, которые смотрят на простые вещи с любопытством. </a:t>
            </a:r>
          </a:p>
        </p:txBody>
      </p:sp>
      <p:pic>
        <p:nvPicPr>
          <p:cNvPr id="4100" name="Picture 4" descr="pebgb001_issac_newt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04813"/>
            <a:ext cx="3619500" cy="4967287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198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811588" y="692150"/>
            <a:ext cx="4837112" cy="5834063"/>
          </a:xfrm>
          <a:prstGeom prst="rect">
            <a:avLst/>
          </a:prstGeom>
          <a:solidFill>
            <a:schemeClr val="lt1">
              <a:alpha val="8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013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71975" y="-811213"/>
            <a:ext cx="33338" cy="249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ru-RU" sz="1013" dirty="0">
              <a:solidFill>
                <a:srgbClr val="000000"/>
              </a:solidFill>
            </a:endParaRPr>
          </a:p>
        </p:txBody>
      </p:sp>
      <p:sp>
        <p:nvSpPr>
          <p:cNvPr id="5124" name="Прямоугольник 3"/>
          <p:cNvSpPr>
            <a:spLocks noChangeArrowheads="1"/>
          </p:cNvSpPr>
          <p:nvPr/>
        </p:nvSpPr>
        <p:spPr bwMode="auto">
          <a:xfrm>
            <a:off x="3811588" y="725488"/>
            <a:ext cx="4837112" cy="526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400" i="1" smtClean="0">
                <a:solidFill>
                  <a:srgbClr val="24405A"/>
                </a:solidFill>
                <a:latin typeface="Comic Sans MS (Основной текст)"/>
                <a:cs typeface="Segoe UI Light" pitchFamily="34" charset="0"/>
              </a:rPr>
              <a:t>Не знаю, чем я могу казаться миру, но сам себе я кажусь только мальчиком, играющим на берегу, развлекающимся тем, что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400" i="1" smtClean="0">
                <a:solidFill>
                  <a:srgbClr val="24405A"/>
                </a:solidFill>
                <a:latin typeface="Comic Sans MS (Основной текст)"/>
                <a:cs typeface="Segoe UI Light" pitchFamily="34" charset="0"/>
              </a:rPr>
              <a:t>от поры до времени отыскиваю камушек более цветистый,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400" i="1" smtClean="0">
                <a:solidFill>
                  <a:srgbClr val="24405A"/>
                </a:solidFill>
                <a:latin typeface="Comic Sans MS (Основной текст)"/>
                <a:cs typeface="Segoe UI Light" pitchFamily="34" charset="0"/>
              </a:rPr>
              <a:t>чем обыкновенно, или красивую раковину, в то время как великий океан истины расстилается передо мною неисследованным.</a:t>
            </a:r>
          </a:p>
          <a:p>
            <a:pPr algn="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400" smtClean="0">
                <a:solidFill>
                  <a:srgbClr val="24405A"/>
                </a:solidFill>
                <a:latin typeface="Comic Sans MS (Основной текст)"/>
                <a:cs typeface="Segoe UI Light" pitchFamily="34" charset="0"/>
              </a:rPr>
              <a:t>Исаак Ньютон</a:t>
            </a:r>
            <a:endParaRPr lang="ru-RU" altLang="ru-RU" sz="2000" i="1" smtClean="0">
              <a:solidFill>
                <a:srgbClr val="24405A"/>
              </a:solidFill>
              <a:latin typeface="Comic Sans MS (Основной текст)"/>
              <a:cs typeface="Segoe UI Light" pitchFamily="34" charset="0"/>
            </a:endParaRPr>
          </a:p>
        </p:txBody>
      </p:sp>
      <p:pic>
        <p:nvPicPr>
          <p:cNvPr id="5125" name="Picture 2" descr="File:GodfreyKneller-IsaacNewton-16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025" y="457200"/>
            <a:ext cx="3181350" cy="490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15063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b="1" smtClean="0"/>
              <a:t>Динамика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276475"/>
            <a:ext cx="7696200" cy="3657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/>
              <a:t> - раздел механики, изучающий законы взаимодействия тел.</a:t>
            </a:r>
          </a:p>
          <a:p>
            <a:pPr eaLnBrk="1" hangingPunct="1"/>
            <a:endParaRPr lang="ru-RU" altLang="ru-RU" smtClean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550988" y="5022850"/>
            <a:ext cx="576103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1335088" y="5022850"/>
            <a:ext cx="215900" cy="3603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1624013" y="5022850"/>
            <a:ext cx="215900" cy="3603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1982788" y="5022850"/>
            <a:ext cx="217487" cy="3603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2343150" y="5022850"/>
            <a:ext cx="215900" cy="3603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2703513" y="5022850"/>
            <a:ext cx="215900" cy="3603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3063875" y="5022850"/>
            <a:ext cx="215900" cy="3603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3424238" y="5022850"/>
            <a:ext cx="215900" cy="3603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3783013" y="5022850"/>
            <a:ext cx="215900" cy="3603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4143375" y="5022850"/>
            <a:ext cx="215900" cy="3603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4503738" y="5022850"/>
            <a:ext cx="215900" cy="3603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4864100" y="5022850"/>
            <a:ext cx="215900" cy="3603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5224463" y="5022850"/>
            <a:ext cx="215900" cy="3603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5656263" y="5022850"/>
            <a:ext cx="215900" cy="3603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6016625" y="5022850"/>
            <a:ext cx="215900" cy="3603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6375400" y="5022850"/>
            <a:ext cx="215900" cy="3603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6735763" y="5022850"/>
            <a:ext cx="215900" cy="3603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7096125" y="5022850"/>
            <a:ext cx="215900" cy="3603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45"/>
          <p:cNvGrpSpPr>
            <a:grpSpLocks/>
          </p:cNvGrpSpPr>
          <p:nvPr/>
        </p:nvGrpSpPr>
        <p:grpSpPr bwMode="auto">
          <a:xfrm>
            <a:off x="1476375" y="4221163"/>
            <a:ext cx="881063" cy="738187"/>
            <a:chOff x="1544544" y="2849560"/>
            <a:chExt cx="881908" cy="738500"/>
          </a:xfrm>
        </p:grpSpPr>
        <p:sp>
          <p:nvSpPr>
            <p:cNvPr id="47" name="Блок-схема: магнитный диск 46"/>
            <p:cNvSpPr/>
            <p:nvPr/>
          </p:nvSpPr>
          <p:spPr>
            <a:xfrm>
              <a:off x="1547722" y="3227545"/>
              <a:ext cx="864428" cy="360515"/>
            </a:xfrm>
            <a:prstGeom prst="flowChartMagneticDisk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srgbClr val="FFFFFF"/>
                </a:solidFill>
              </a:endParaRPr>
            </a:p>
          </p:txBody>
        </p:sp>
        <p:sp>
          <p:nvSpPr>
            <p:cNvPr id="6169" name="TextBox 34"/>
            <p:cNvSpPr txBox="1">
              <a:spLocks noChangeArrowheads="1"/>
            </p:cNvSpPr>
            <p:nvPr/>
          </p:nvSpPr>
          <p:spPr bwMode="auto">
            <a:xfrm>
              <a:off x="1544544" y="2849560"/>
              <a:ext cx="881908" cy="3694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ru-RU" altLang="ru-RU" smtClean="0">
                  <a:solidFill>
                    <a:srgbClr val="000000"/>
                  </a:solidFill>
                  <a:latin typeface="Comic Sans MS (Основной текст)"/>
                  <a:cs typeface="Segoe UI Light" pitchFamily="34" charset="0"/>
                </a:rPr>
                <a:t>шайба</a:t>
              </a:r>
            </a:p>
          </p:txBody>
        </p:sp>
      </p:grpSp>
      <p:sp>
        <p:nvSpPr>
          <p:cNvPr id="6167" name="TextBox 35"/>
          <p:cNvSpPr txBox="1">
            <a:spLocks noChangeArrowheads="1"/>
          </p:cNvSpPr>
          <p:nvPr/>
        </p:nvSpPr>
        <p:spPr bwMode="auto">
          <a:xfrm>
            <a:off x="6843713" y="5599113"/>
            <a:ext cx="5810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mtClean="0">
                <a:solidFill>
                  <a:srgbClr val="000000"/>
                </a:solidFill>
                <a:latin typeface="Comic Sans MS (Основной текст)"/>
                <a:cs typeface="Segoe UI Light" pitchFamily="34" charset="0"/>
              </a:rPr>
              <a:t>лёд</a:t>
            </a:r>
          </a:p>
        </p:txBody>
      </p:sp>
    </p:spTree>
    <p:extLst>
      <p:ext uri="{BB962C8B-B14F-4D97-AF65-F5344CB8AC3E}">
        <p14:creationId xmlns:p14="http://schemas.microsoft.com/office/powerpoint/2010/main" val="3478224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8000" decel="9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605E-6 L 0.44913 0.000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811588" y="457200"/>
            <a:ext cx="5332412" cy="234950"/>
          </a:xfrm>
          <a:prstGeom prst="rect">
            <a:avLst/>
          </a:prstGeom>
          <a:solidFill>
            <a:srgbClr val="0B5B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13" dirty="0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11588" y="692150"/>
            <a:ext cx="4837112" cy="5834063"/>
          </a:xfrm>
          <a:prstGeom prst="rect">
            <a:avLst/>
          </a:prstGeom>
          <a:solidFill>
            <a:schemeClr val="lt1">
              <a:alpha val="8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013" dirty="0">
              <a:solidFill>
                <a:srgbClr val="0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0825" y="5368925"/>
            <a:ext cx="3254375" cy="11715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500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71975" y="-811213"/>
            <a:ext cx="33338" cy="249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ru-RU" sz="1013" dirty="0">
              <a:solidFill>
                <a:srgbClr val="000000"/>
              </a:solidFill>
            </a:endParaRPr>
          </a:p>
        </p:txBody>
      </p:sp>
      <p:sp>
        <p:nvSpPr>
          <p:cNvPr id="8198" name="TextBox 11"/>
          <p:cNvSpPr txBox="1">
            <a:spLocks noChangeArrowheads="1"/>
          </p:cNvSpPr>
          <p:nvPr/>
        </p:nvSpPr>
        <p:spPr bwMode="auto">
          <a:xfrm>
            <a:off x="468313" y="5445125"/>
            <a:ext cx="2887662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i="1" smtClean="0">
                <a:solidFill>
                  <a:srgbClr val="000000"/>
                </a:solidFill>
                <a:latin typeface="Comic Sans MS (Основной текст)"/>
                <a:cs typeface="Segoe UI Light" pitchFamily="34" charset="0"/>
              </a:rPr>
              <a:t>    Аристотель	</a:t>
            </a:r>
            <a:endParaRPr lang="en-US" altLang="ru-RU" sz="2000" b="1" i="1" smtClean="0">
              <a:solidFill>
                <a:srgbClr val="000000"/>
              </a:solidFill>
              <a:latin typeface="Comic Sans MS (Основной текст)"/>
              <a:cs typeface="Segoe UI Light" pitchFamily="34" charset="0"/>
            </a:endParaRP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i="1" smtClean="0">
                <a:solidFill>
                  <a:srgbClr val="24405A"/>
                </a:solidFill>
                <a:latin typeface="Comic Sans MS (Основной текст)"/>
                <a:cs typeface="Segoe UI Light" pitchFamily="34" charset="0"/>
              </a:rPr>
              <a:t>384–322</a:t>
            </a:r>
            <a:r>
              <a:rPr lang="en-US" altLang="ru-RU" sz="2000" b="1" i="1" smtClean="0">
                <a:solidFill>
                  <a:srgbClr val="24405A"/>
                </a:solidFill>
                <a:latin typeface="Comic Sans MS (Основной текст)"/>
                <a:cs typeface="Segoe UI Light" pitchFamily="34" charset="0"/>
              </a:rPr>
              <a:t> </a:t>
            </a:r>
            <a:r>
              <a:rPr lang="ru-RU" altLang="ru-RU" sz="2000" b="1" i="1" smtClean="0">
                <a:solidFill>
                  <a:srgbClr val="24405A"/>
                </a:solidFill>
                <a:latin typeface="Comic Sans MS (Основной текст)"/>
                <a:cs typeface="Segoe UI Light" pitchFamily="34" charset="0"/>
              </a:rPr>
              <a:t>гг. до н.э.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50825" y="6515100"/>
            <a:ext cx="3254375" cy="87313"/>
          </a:xfrm>
          <a:prstGeom prst="rect">
            <a:avLst/>
          </a:prstGeom>
          <a:solidFill>
            <a:srgbClr val="0B5B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13" dirty="0">
              <a:solidFill>
                <a:srgbClr val="FFFFFF"/>
              </a:solidFill>
            </a:endParaRPr>
          </a:p>
        </p:txBody>
      </p:sp>
      <p:sp>
        <p:nvSpPr>
          <p:cNvPr id="8200" name="Прямоугольник 3"/>
          <p:cNvSpPr>
            <a:spLocks noChangeArrowheads="1"/>
          </p:cNvSpPr>
          <p:nvPr/>
        </p:nvSpPr>
        <p:spPr bwMode="auto">
          <a:xfrm>
            <a:off x="3779838" y="2133600"/>
            <a:ext cx="4837112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400" i="1" smtClean="0">
                <a:solidFill>
                  <a:srgbClr val="24405A"/>
                </a:solidFill>
                <a:latin typeface="Comic Sans MS (Основной текст)"/>
                <a:cs typeface="Segoe UI Light" pitchFamily="34" charset="0"/>
              </a:rPr>
              <a:t>Исследуя природные явления, Аристотель пришёл к выводу,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400" i="1" smtClean="0">
                <a:solidFill>
                  <a:srgbClr val="24405A"/>
                </a:solidFill>
                <a:latin typeface="Comic Sans MS (Основной текст)"/>
                <a:cs typeface="Segoe UI Light" pitchFamily="34" charset="0"/>
              </a:rPr>
              <a:t>что для создания постоянной скорости движения необходимо воздействие других тел.</a:t>
            </a:r>
            <a:endParaRPr lang="ru-RU" altLang="ru-RU" sz="2300" i="1" smtClean="0">
              <a:solidFill>
                <a:srgbClr val="24405A"/>
              </a:solidFill>
              <a:latin typeface="Comic Sans MS (Основной текст)"/>
              <a:cs typeface="Segoe UI Light" pitchFamily="34" charset="0"/>
            </a:endParaRPr>
          </a:p>
        </p:txBody>
      </p:sp>
      <p:pic>
        <p:nvPicPr>
          <p:cNvPr id="8201" name="Picture 2" descr="https://upload.wikimedia.org/wikipedia/commons/thumb/a/ae/Aristotle_Altemps_Inv8575.jpg/640px-Aristotle_Altemps_Inv857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76250"/>
            <a:ext cx="3254375" cy="490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05197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1214414" y="642918"/>
            <a:ext cx="2357454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1071538" y="2000240"/>
            <a:ext cx="2357454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3571868" y="1785926"/>
            <a:ext cx="40005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3428992" y="3143248"/>
            <a:ext cx="40005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928662" y="3286124"/>
            <a:ext cx="2357454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286116" y="4429132"/>
            <a:ext cx="40005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2071670" y="857232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1857356" y="3571876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2000232" y="2285992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3714744" y="1500174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3571868" y="4143380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3643306" y="2857496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Стрелка вправо 17"/>
          <p:cNvSpPr/>
          <p:nvPr/>
        </p:nvSpPr>
        <p:spPr>
          <a:xfrm>
            <a:off x="4000496" y="1643050"/>
            <a:ext cx="71438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Стрелка вправо 18"/>
          <p:cNvSpPr/>
          <p:nvPr/>
        </p:nvSpPr>
        <p:spPr>
          <a:xfrm flipV="1">
            <a:off x="3929058" y="2928933"/>
            <a:ext cx="71438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Стрелка вправо 19"/>
          <p:cNvSpPr/>
          <p:nvPr/>
        </p:nvSpPr>
        <p:spPr>
          <a:xfrm flipV="1">
            <a:off x="3857620" y="4286256"/>
            <a:ext cx="71438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857224" y="428604"/>
            <a:ext cx="303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714348" y="3143248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i="1" dirty="0">
                <a:solidFill>
                  <a:prstClr val="black"/>
                </a:solidFill>
              </a:rPr>
              <a:t>в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14348" y="178592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4214810" y="1071546"/>
            <a:ext cx="367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v</a:t>
            </a:r>
            <a:endParaRPr lang="ru-RU" sz="3200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4214810" y="2285992"/>
            <a:ext cx="2143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/>
              <a:t>v</a:t>
            </a:r>
            <a:endParaRPr lang="ru-RU" sz="3200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4286248" y="3714752"/>
            <a:ext cx="36740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/>
              <a:t>v</a:t>
            </a:r>
            <a:endParaRPr lang="ru-RU" sz="3200" i="1" dirty="0"/>
          </a:p>
        </p:txBody>
      </p:sp>
      <p:sp>
        <p:nvSpPr>
          <p:cNvPr id="36" name="Овал 35"/>
          <p:cNvSpPr/>
          <p:nvPr/>
        </p:nvSpPr>
        <p:spPr>
          <a:xfrm>
            <a:off x="5143504" y="1500174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Овал 36"/>
          <p:cNvSpPr/>
          <p:nvPr/>
        </p:nvSpPr>
        <p:spPr>
          <a:xfrm>
            <a:off x="6000760" y="2857496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Овал 37"/>
          <p:cNvSpPr/>
          <p:nvPr/>
        </p:nvSpPr>
        <p:spPr>
          <a:xfrm>
            <a:off x="7286644" y="4143380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5214942" y="1714488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Наждачная бумага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4643438" y="3071810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Обычный стол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5572132" y="4357694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Стекло 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1714480" y="5072074"/>
            <a:ext cx="5500726" cy="52322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Сопротивление силы трения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572132" y="285728"/>
            <a:ext cx="3324225" cy="4006067"/>
          </a:xfrm>
        </p:spPr>
      </p:pic>
      <p:sp>
        <p:nvSpPr>
          <p:cNvPr id="7" name="Прямоугольник 6"/>
          <p:cNvSpPr/>
          <p:nvPr/>
        </p:nvSpPr>
        <p:spPr>
          <a:xfrm>
            <a:off x="5286380" y="4429132"/>
            <a:ext cx="37032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Verdana" pitchFamily="34" charset="0"/>
              </a:rPr>
              <a:t>Галилео Галилей (1564-1642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71472" y="35716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 основе экспериментальных исследований </a:t>
            </a:r>
            <a:r>
              <a:rPr lang="ru-RU" dirty="0" smtClean="0"/>
              <a:t>движения </a:t>
            </a:r>
            <a:r>
              <a:rPr lang="ru-RU" dirty="0"/>
              <a:t>шаров по наклонной плоскости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28596" y="214290"/>
            <a:ext cx="4071966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На основе экспериментальных исследований движения шаров по наклонной </a:t>
            </a:r>
            <a:r>
              <a:rPr lang="ru-RU" dirty="0" smtClean="0"/>
              <a:t>плоскости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2143108" y="1428736"/>
            <a:ext cx="785818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00034" y="2357430"/>
            <a:ext cx="4071966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Скорость любого тела изменяется только в результате его </a:t>
            </a:r>
            <a:endParaRPr lang="ru-RU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/>
              <a:t>взаимодействия</a:t>
            </a:r>
            <a:r>
              <a:rPr lang="ru-RU" dirty="0" smtClean="0"/>
              <a:t> </a:t>
            </a:r>
            <a:r>
              <a:rPr lang="ru-RU" dirty="0"/>
              <a:t>с другими телами.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42910" y="4357694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Verdana" pitchFamily="34" charset="0"/>
              </a:rPr>
              <a:t>Инерция</a:t>
            </a:r>
            <a:r>
              <a:rPr lang="ru-RU" dirty="0" smtClean="0">
                <a:latin typeface="Verdana" pitchFamily="34" charset="0"/>
              </a:rPr>
              <a:t> – явление сохранения скорости движения тела при отсутствии внешних воздействий. </a:t>
            </a:r>
            <a:endParaRPr lang="ru-RU" dirty="0"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500034" y="357166"/>
            <a:ext cx="8001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Verdana" pitchFamily="34" charset="0"/>
              </a:rPr>
              <a:t>Первый закон Ньютона.</a:t>
            </a:r>
            <a:endParaRPr lang="ru-RU" b="1" dirty="0">
              <a:latin typeface="Verdan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57158" y="107154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Verdana" pitchFamily="34" charset="0"/>
              </a:rPr>
              <a:t>Закон инерции (первый закон Ньютона, первый закон механики): </a:t>
            </a:r>
            <a:r>
              <a:rPr lang="ru-RU" dirty="0" smtClean="0">
                <a:latin typeface="Verdana" pitchFamily="34" charset="0"/>
              </a:rPr>
              <a:t>всякое тело находится в покое или движется равномерно и прямолинейно, если на него не действуют другие тела.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7158" y="335756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dirty="0" smtClean="0">
                <a:latin typeface="Verdana" pitchFamily="34" charset="0"/>
              </a:rPr>
              <a:t> </a:t>
            </a:r>
            <a:r>
              <a:rPr lang="ru-RU" b="1" dirty="0" smtClean="0">
                <a:latin typeface="Verdana" pitchFamily="34" charset="0"/>
              </a:rPr>
              <a:t>Инертность тел </a:t>
            </a:r>
            <a:r>
              <a:rPr lang="ru-RU" dirty="0" smtClean="0">
                <a:latin typeface="Verdana" pitchFamily="34" charset="0"/>
              </a:rPr>
              <a:t>– свойство тел сохранять своё состояние покоя или движения с постоянной скоростью.</a:t>
            </a:r>
          </a:p>
          <a:p>
            <a:pPr>
              <a:buFont typeface="Arial" charset="0"/>
              <a:buChar char="•"/>
            </a:pPr>
            <a:r>
              <a:rPr lang="ru-RU" dirty="0" smtClean="0">
                <a:latin typeface="Verdana" pitchFamily="34" charset="0"/>
              </a:rPr>
              <a:t> Инертность разных тел может быть различной.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1203362"/>
            <a:ext cx="2367683" cy="2905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5857884" y="4143380"/>
            <a:ext cx="28215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(1643—1727)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71538" y="571480"/>
            <a:ext cx="7215238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Система отсчета называется инерциальной, если она покоится или движется равномерно и прямолинейно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8662" y="1785926"/>
            <a:ext cx="7254486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Система отсчета, движущаяся с ускорением, является неинерциальной </a:t>
            </a:r>
            <a:endParaRPr lang="ru-RU" dirty="0">
              <a:solidFill>
                <a:srgbClr val="FFFF00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857224" y="5214950"/>
            <a:ext cx="45720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1000100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1142976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1285852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2214546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2357422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2500298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1428728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1571604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1714480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1857356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2000232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2643174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2786050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2928926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3071802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3214678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3357554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3500430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3643306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3786182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3929058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4071934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4214810" y="5214950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1214414" y="5214950"/>
            <a:ext cx="2857520" cy="457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1643042" y="2500306"/>
            <a:ext cx="71438" cy="2714644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214414" y="2714620"/>
            <a:ext cx="1571636" cy="4571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Блок-схема: узел 42"/>
          <p:cNvSpPr/>
          <p:nvPr/>
        </p:nvSpPr>
        <p:spPr>
          <a:xfrm>
            <a:off x="1571604" y="2643182"/>
            <a:ext cx="214314" cy="214314"/>
          </a:xfrm>
          <a:prstGeom prst="flowChartConnector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5400000">
            <a:off x="1928794" y="3357562"/>
            <a:ext cx="114300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Овал 48">
            <a:hlinkHover r:id="" action="ppaction://noaction" highlightClick="1"/>
          </p:cNvPr>
          <p:cNvSpPr/>
          <p:nvPr/>
        </p:nvSpPr>
        <p:spPr>
          <a:xfrm>
            <a:off x="2357422" y="3857628"/>
            <a:ext cx="285752" cy="285752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2071670" y="350043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m</a:t>
            </a:r>
            <a:endParaRPr lang="ru-RU" sz="2400" i="1" dirty="0"/>
          </a:p>
        </p:txBody>
      </p:sp>
      <p:cxnSp>
        <p:nvCxnSpPr>
          <p:cNvPr id="53" name="Прямая со стрелкой 52"/>
          <p:cNvCxnSpPr/>
          <p:nvPr/>
        </p:nvCxnSpPr>
        <p:spPr>
          <a:xfrm rot="5400000" flipH="1" flipV="1">
            <a:off x="2071670" y="3571876"/>
            <a:ext cx="857256" cy="1588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rot="5400000">
            <a:off x="2107389" y="4393413"/>
            <a:ext cx="785818" cy="1588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714612" y="321468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</a:t>
            </a:r>
            <a:endParaRPr lang="ru-RU" sz="28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2714612" y="4286256"/>
            <a:ext cx="3497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F</a:t>
            </a:r>
            <a:endParaRPr lang="ru-RU" sz="2800" dirty="0"/>
          </a:p>
        </p:txBody>
      </p:sp>
      <p:sp>
        <p:nvSpPr>
          <p:cNvPr id="58" name="TextBox 57"/>
          <p:cNvSpPr txBox="1"/>
          <p:nvPr/>
        </p:nvSpPr>
        <p:spPr>
          <a:xfrm>
            <a:off x="2857488" y="34290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59" name="TextBox 58"/>
          <p:cNvSpPr txBox="1"/>
          <p:nvPr/>
        </p:nvSpPr>
        <p:spPr>
          <a:xfrm>
            <a:off x="2857488" y="4500570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5214942" y="3857628"/>
            <a:ext cx="371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Действие одного тела на другое называют силой.</a:t>
            </a:r>
            <a:endParaRPr lang="ru-RU" sz="2400" dirty="0">
              <a:solidFill>
                <a:srgbClr val="7030A0"/>
              </a:solidFill>
            </a:endParaRPr>
          </a:p>
        </p:txBody>
      </p:sp>
      <p:cxnSp>
        <p:nvCxnSpPr>
          <p:cNvPr id="64" name="Прямая со стрелкой 63"/>
          <p:cNvCxnSpPr/>
          <p:nvPr/>
        </p:nvCxnSpPr>
        <p:spPr>
          <a:xfrm rot="5400000" flipH="1" flipV="1">
            <a:off x="2892413" y="3179761"/>
            <a:ext cx="1588" cy="21431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rot="5400000" flipH="1" flipV="1">
            <a:off x="2963851" y="4251331"/>
            <a:ext cx="1588" cy="21431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2071670" y="5429264"/>
            <a:ext cx="53151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 </a:t>
            </a:r>
            <a:r>
              <a:rPr lang="en-US" sz="2800" dirty="0" smtClean="0"/>
              <a:t>F-</a:t>
            </a:r>
            <a:r>
              <a:rPr lang="ru-RU" sz="2800" dirty="0" smtClean="0"/>
              <a:t>действие земли – сила тяжести</a:t>
            </a:r>
            <a:endParaRPr lang="ru-RU" sz="2800" dirty="0"/>
          </a:p>
        </p:txBody>
      </p:sp>
      <p:sp>
        <p:nvSpPr>
          <p:cNvPr id="68" name="TextBox 67"/>
          <p:cNvSpPr txBox="1"/>
          <p:nvPr/>
        </p:nvSpPr>
        <p:spPr>
          <a:xfrm>
            <a:off x="2214546" y="5643578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cxnSp>
        <p:nvCxnSpPr>
          <p:cNvPr id="69" name="Прямая со стрелкой 68"/>
          <p:cNvCxnSpPr/>
          <p:nvPr/>
        </p:nvCxnSpPr>
        <p:spPr>
          <a:xfrm rot="5400000" flipH="1" flipV="1">
            <a:off x="2320909" y="5394339"/>
            <a:ext cx="1588" cy="21431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214546" y="6215082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71" name="TextBox 70"/>
          <p:cNvSpPr txBox="1"/>
          <p:nvPr/>
        </p:nvSpPr>
        <p:spPr>
          <a:xfrm>
            <a:off x="2143108" y="6000768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</a:t>
            </a:r>
            <a:endParaRPr lang="ru-RU" sz="2800" dirty="0"/>
          </a:p>
        </p:txBody>
      </p:sp>
      <p:sp>
        <p:nvSpPr>
          <p:cNvPr id="74" name="TextBox 73"/>
          <p:cNvSpPr txBox="1"/>
          <p:nvPr/>
        </p:nvSpPr>
        <p:spPr>
          <a:xfrm>
            <a:off x="2428860" y="5929330"/>
            <a:ext cx="6000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- </a:t>
            </a:r>
            <a:r>
              <a:rPr lang="ru-RU" sz="2800" dirty="0" smtClean="0"/>
              <a:t>действие нити – сила упругости</a:t>
            </a:r>
            <a:endParaRPr lang="ru-RU" sz="2800" dirty="0"/>
          </a:p>
        </p:txBody>
      </p:sp>
      <p:cxnSp>
        <p:nvCxnSpPr>
          <p:cNvPr id="75" name="Прямая со стрелкой 74"/>
          <p:cNvCxnSpPr/>
          <p:nvPr/>
        </p:nvCxnSpPr>
        <p:spPr>
          <a:xfrm rot="5400000" flipH="1" flipV="1">
            <a:off x="2392347" y="5965843"/>
            <a:ext cx="1588" cy="21431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</TotalTime>
  <Words>426</Words>
  <Application>Microsoft Office PowerPoint</Application>
  <PresentationFormat>Экран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Тема Office</vt:lpstr>
      <vt:lpstr>Пастель</vt:lpstr>
      <vt:lpstr>1_Пастель</vt:lpstr>
      <vt:lpstr>2_Пастель</vt:lpstr>
      <vt:lpstr>3_Пастель</vt:lpstr>
      <vt:lpstr>   Инерциальные системы отчёта. Первый закон Ньютона 9 класс </vt:lpstr>
      <vt:lpstr>Презентация PowerPoint</vt:lpstr>
      <vt:lpstr>Презентация PowerPoint</vt:lpstr>
      <vt:lpstr>Динамика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понятия и законы динамики.</dc:title>
  <dc:creator>Кольша</dc:creator>
  <cp:lastModifiedBy>МБОУ ЦО №1 OV</cp:lastModifiedBy>
  <cp:revision>37</cp:revision>
  <dcterms:created xsi:type="dcterms:W3CDTF">2010-10-17T06:57:37Z</dcterms:created>
  <dcterms:modified xsi:type="dcterms:W3CDTF">2023-01-11T06:28:41Z</dcterms:modified>
</cp:coreProperties>
</file>